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60" r:id="rId2"/>
    <p:sldId id="454" r:id="rId3"/>
    <p:sldId id="321" r:id="rId4"/>
    <p:sldId id="455" r:id="rId5"/>
    <p:sldId id="457" r:id="rId6"/>
    <p:sldId id="459" r:id="rId7"/>
    <p:sldId id="322" r:id="rId8"/>
    <p:sldId id="325" r:id="rId9"/>
    <p:sldId id="326" r:id="rId10"/>
    <p:sldId id="316" r:id="rId11"/>
    <p:sldId id="319" r:id="rId12"/>
    <p:sldId id="318" r:id="rId13"/>
    <p:sldId id="320" r:id="rId14"/>
    <p:sldId id="460" r:id="rId15"/>
    <p:sldId id="463" r:id="rId16"/>
    <p:sldId id="461" r:id="rId17"/>
    <p:sldId id="462" r:id="rId18"/>
    <p:sldId id="465" r:id="rId19"/>
    <p:sldId id="466" r:id="rId20"/>
    <p:sldId id="467" r:id="rId21"/>
    <p:sldId id="468" r:id="rId22"/>
    <p:sldId id="469" r:id="rId23"/>
    <p:sldId id="470" r:id="rId24"/>
    <p:sldId id="471" r:id="rId25"/>
    <p:sldId id="472" r:id="rId26"/>
    <p:sldId id="475" r:id="rId27"/>
  </p:sldIdLst>
  <p:sldSz cx="9144000" cy="6858000" type="screen4x3"/>
  <p:notesSz cx="6858000" cy="9144000"/>
  <p:defaultTextStyle>
    <a:defPPr>
      <a:defRPr lang="pl-P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713">
          <p15:clr>
            <a:srgbClr val="A4A3A4"/>
          </p15:clr>
        </p15:guide>
        <p15:guide id="2" pos="12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00FF"/>
    <a:srgbClr val="0066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napToObjects="1">
      <p:cViewPr varScale="1">
        <p:scale>
          <a:sx n="116" d="100"/>
          <a:sy n="116" d="100"/>
        </p:scale>
        <p:origin x="1464" y="108"/>
      </p:cViewPr>
      <p:guideLst>
        <p:guide orient="horz" pos="3713"/>
        <p:guide pos="1251"/>
      </p:guideLst>
    </p:cSldViewPr>
  </p:slideViewPr>
  <p:notesTextViewPr>
    <p:cViewPr>
      <p:scale>
        <a:sx n="100" d="100"/>
        <a:sy n="100" d="100"/>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2E2509-337D-4317-B80F-B2F5146396C9}" type="datetimeFigureOut">
              <a:rPr lang="pl-PL" smtClean="0"/>
              <a:t>31.08.2021</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6D2071-2968-4F5E-ACB2-3E0E14774DC8}" type="slidenum">
              <a:rPr lang="pl-PL" smtClean="0"/>
              <a:t>‹#›</a:t>
            </a:fld>
            <a:endParaRPr lang="pl-PL"/>
          </a:p>
        </p:txBody>
      </p:sp>
    </p:spTree>
    <p:extLst>
      <p:ext uri="{BB962C8B-B14F-4D97-AF65-F5344CB8AC3E}">
        <p14:creationId xmlns:p14="http://schemas.microsoft.com/office/powerpoint/2010/main" val="2529792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lvl1pPr>
              <a:defRPr/>
            </a:lvl1pPr>
          </a:lstStyle>
          <a:p>
            <a:pPr>
              <a:defRPr/>
            </a:pPr>
            <a:fld id="{866115F5-1D54-4ED1-AC85-81EB025D2425}" type="datetimeFigureOut">
              <a:rPr lang="pl-PL"/>
              <a:pPr>
                <a:defRPr/>
              </a:pPr>
              <a:t>31.08.2021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113A659D-313D-4C03-8398-BE16F21478FC}" type="slidenum">
              <a:rPr lang="pl-PL"/>
              <a:pPr>
                <a:defRPr/>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pPr>
              <a:defRPr/>
            </a:pPr>
            <a:fld id="{7157F25B-A79F-4FBE-8699-152C6462D581}" type="datetimeFigureOut">
              <a:rPr lang="pl-PL"/>
              <a:pPr>
                <a:defRPr/>
              </a:pPr>
              <a:t>31.08.2021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052019F2-E6AB-44E8-BB6C-5393CB7A7AB9}" type="slidenum">
              <a:rPr lang="pl-PL"/>
              <a:pPr>
                <a:defRPr/>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pPr>
              <a:defRPr/>
            </a:pPr>
            <a:fld id="{482669E1-F8E1-46A0-9F60-DB8203C53CB4}" type="datetimeFigureOut">
              <a:rPr lang="pl-PL"/>
              <a:pPr>
                <a:defRPr/>
              </a:pPr>
              <a:t>31.08.2021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16D5AD6D-6A70-4251-8E25-DC3610F3DC78}" type="slidenum">
              <a:rPr lang="pl-PL"/>
              <a:pPr>
                <a:defRPr/>
              </a:pPr>
              <a:t>‹#›</a:t>
            </a:fld>
            <a:endParaRPr lang="pl-P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Zawartość">
    <p:spTree>
      <p:nvGrpSpPr>
        <p:cNvPr id="1" name=""/>
        <p:cNvGrpSpPr/>
        <p:nvPr/>
      </p:nvGrpSpPr>
      <p:grpSpPr>
        <a:xfrm>
          <a:off x="0" y="0"/>
          <a:ext cx="0" cy="0"/>
          <a:chOff x="0" y="0"/>
          <a:chExt cx="0" cy="0"/>
        </a:xfrm>
      </p:grpSpPr>
      <p:sp>
        <p:nvSpPr>
          <p:cNvPr id="2" name="Symbol zastępczy zawartości 1"/>
          <p:cNvSpPr>
            <a:spLocks noGrp="1"/>
          </p:cNvSpPr>
          <p:nvPr>
            <p:ph/>
          </p:nvPr>
        </p:nvSpPr>
        <p:spPr>
          <a:xfrm>
            <a:off x="457200" y="292100"/>
            <a:ext cx="8229600" cy="5727700"/>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3" name="Symbol zastępczy daty 2"/>
          <p:cNvSpPr>
            <a:spLocks noGrp="1"/>
          </p:cNvSpPr>
          <p:nvPr>
            <p:ph type="dt" sz="half" idx="10"/>
          </p:nvPr>
        </p:nvSpPr>
        <p:spPr>
          <a:xfrm>
            <a:off x="457200" y="6245225"/>
            <a:ext cx="2133600" cy="476250"/>
          </a:xfrm>
        </p:spPr>
        <p:txBody>
          <a:bodyPr/>
          <a:lstStyle>
            <a:lvl1pPr>
              <a:defRPr/>
            </a:lvl1pPr>
          </a:lstStyle>
          <a:p>
            <a:pPr>
              <a:defRPr/>
            </a:pPr>
            <a:endParaRPr lang="pl-PL" altLang="pl-PL"/>
          </a:p>
        </p:txBody>
      </p:sp>
      <p:sp>
        <p:nvSpPr>
          <p:cNvPr id="4" name="Symbol zastępczy stopki 3"/>
          <p:cNvSpPr>
            <a:spLocks noGrp="1"/>
          </p:cNvSpPr>
          <p:nvPr>
            <p:ph type="ftr" sz="quarter" idx="11"/>
          </p:nvPr>
        </p:nvSpPr>
        <p:spPr>
          <a:xfrm>
            <a:off x="3124200" y="6245225"/>
            <a:ext cx="2895600" cy="476250"/>
          </a:xfrm>
        </p:spPr>
        <p:txBody>
          <a:bodyPr/>
          <a:lstStyle>
            <a:lvl1pPr>
              <a:defRPr/>
            </a:lvl1pPr>
          </a:lstStyle>
          <a:p>
            <a:pPr>
              <a:defRPr/>
            </a:pPr>
            <a:endParaRPr lang="pl-PL" altLang="pl-PL"/>
          </a:p>
        </p:txBody>
      </p:sp>
      <p:sp>
        <p:nvSpPr>
          <p:cNvPr id="5" name="Symbol zastępczy numeru slajdu 4"/>
          <p:cNvSpPr>
            <a:spLocks noGrp="1"/>
          </p:cNvSpPr>
          <p:nvPr>
            <p:ph type="sldNum" sz="quarter" idx="12"/>
          </p:nvPr>
        </p:nvSpPr>
        <p:spPr>
          <a:xfrm>
            <a:off x="6553200" y="6245225"/>
            <a:ext cx="2133600" cy="476250"/>
          </a:xfrm>
        </p:spPr>
        <p:txBody>
          <a:bodyPr/>
          <a:lstStyle>
            <a:lvl1pPr>
              <a:defRPr/>
            </a:lvl1pPr>
          </a:lstStyle>
          <a:p>
            <a:pPr>
              <a:defRPr/>
            </a:pPr>
            <a:fld id="{9C76B904-3BE6-4FC8-B014-2460FC8BD590}" type="slidenum">
              <a:rPr lang="pl-PL" altLang="pl-PL"/>
              <a:pPr>
                <a:defRPr/>
              </a:pPr>
              <a:t>‹#›</a:t>
            </a:fld>
            <a:endParaRPr lang="pl-PL" altLang="pl-PL"/>
          </a:p>
        </p:txBody>
      </p:sp>
    </p:spTree>
    <p:extLst>
      <p:ext uri="{BB962C8B-B14F-4D97-AF65-F5344CB8AC3E}">
        <p14:creationId xmlns:p14="http://schemas.microsoft.com/office/powerpoint/2010/main" val="4090190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lvl1pPr>
              <a:defRPr/>
            </a:lvl1pPr>
          </a:lstStyle>
          <a:p>
            <a:pPr>
              <a:defRPr/>
            </a:pPr>
            <a:fld id="{2FADF426-3583-4498-A144-1B7BDE3FEB10}" type="datetimeFigureOut">
              <a:rPr lang="pl-PL"/>
              <a:pPr>
                <a:defRPr/>
              </a:pPr>
              <a:t>31.08.2021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DA00632D-E699-428D-AE86-A366DBC20B8F}" type="slidenum">
              <a:rPr lang="pl-PL"/>
              <a:pPr>
                <a:defRPr/>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lvl1pPr>
              <a:defRPr/>
            </a:lvl1pPr>
          </a:lstStyle>
          <a:p>
            <a:pPr>
              <a:defRPr/>
            </a:pPr>
            <a:fld id="{9A593640-2DCB-48F0-ABC6-72059612C0CF}" type="datetimeFigureOut">
              <a:rPr lang="pl-PL"/>
              <a:pPr>
                <a:defRPr/>
              </a:pPr>
              <a:t>31.08.2021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2F093D7E-ED8B-4283-BEDE-338F36F32975}" type="slidenum">
              <a:rPr lang="pl-PL"/>
              <a:pPr>
                <a:defRPr/>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3"/>
          <p:cNvSpPr>
            <a:spLocks noGrp="1"/>
          </p:cNvSpPr>
          <p:nvPr>
            <p:ph type="dt" sz="half" idx="10"/>
          </p:nvPr>
        </p:nvSpPr>
        <p:spPr/>
        <p:txBody>
          <a:bodyPr/>
          <a:lstStyle>
            <a:lvl1pPr>
              <a:defRPr/>
            </a:lvl1pPr>
          </a:lstStyle>
          <a:p>
            <a:pPr>
              <a:defRPr/>
            </a:pPr>
            <a:fld id="{02E15ADB-56F0-4388-80CA-24F6977A4EF2}" type="datetimeFigureOut">
              <a:rPr lang="pl-PL"/>
              <a:pPr>
                <a:defRPr/>
              </a:pPr>
              <a:t>31.08.2021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E2878CC5-D0D9-4713-A586-DAFEDEA060A1}" type="slidenum">
              <a:rPr lang="pl-PL"/>
              <a:pPr>
                <a:defRPr/>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3"/>
          <p:cNvSpPr>
            <a:spLocks noGrp="1"/>
          </p:cNvSpPr>
          <p:nvPr>
            <p:ph type="dt" sz="half" idx="10"/>
          </p:nvPr>
        </p:nvSpPr>
        <p:spPr/>
        <p:txBody>
          <a:bodyPr/>
          <a:lstStyle>
            <a:lvl1pPr>
              <a:defRPr/>
            </a:lvl1pPr>
          </a:lstStyle>
          <a:p>
            <a:pPr>
              <a:defRPr/>
            </a:pPr>
            <a:fld id="{F0232C1A-F40C-4943-AB1A-C96989454206}" type="datetimeFigureOut">
              <a:rPr lang="pl-PL"/>
              <a:pPr>
                <a:defRPr/>
              </a:pPr>
              <a:t>31.08.2021</a:t>
            </a:fld>
            <a:endParaRPr lang="pl-PL"/>
          </a:p>
        </p:txBody>
      </p:sp>
      <p:sp>
        <p:nvSpPr>
          <p:cNvPr id="8" name="Symbol zastępczy stopki 4"/>
          <p:cNvSpPr>
            <a:spLocks noGrp="1"/>
          </p:cNvSpPr>
          <p:nvPr>
            <p:ph type="ftr" sz="quarter" idx="11"/>
          </p:nvPr>
        </p:nvSpPr>
        <p:spPr/>
        <p:txBody>
          <a:bodyPr/>
          <a:lstStyle>
            <a:lvl1pPr>
              <a:defRPr/>
            </a:lvl1pPr>
          </a:lstStyle>
          <a:p>
            <a:pPr>
              <a:defRPr/>
            </a:pPr>
            <a:endParaRPr lang="pl-PL"/>
          </a:p>
        </p:txBody>
      </p:sp>
      <p:sp>
        <p:nvSpPr>
          <p:cNvPr id="9" name="Symbol zastępczy numeru slajdu 5"/>
          <p:cNvSpPr>
            <a:spLocks noGrp="1"/>
          </p:cNvSpPr>
          <p:nvPr>
            <p:ph type="sldNum" sz="quarter" idx="12"/>
          </p:nvPr>
        </p:nvSpPr>
        <p:spPr/>
        <p:txBody>
          <a:bodyPr/>
          <a:lstStyle>
            <a:lvl1pPr>
              <a:defRPr/>
            </a:lvl1pPr>
          </a:lstStyle>
          <a:p>
            <a:pPr>
              <a:defRPr/>
            </a:pPr>
            <a:fld id="{9FB11885-F94C-49BC-9F93-8AF73776B3E3}" type="slidenum">
              <a:rPr lang="pl-PL"/>
              <a:pPr>
                <a:defRPr/>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3"/>
          <p:cNvSpPr>
            <a:spLocks noGrp="1"/>
          </p:cNvSpPr>
          <p:nvPr>
            <p:ph type="dt" sz="half" idx="10"/>
          </p:nvPr>
        </p:nvSpPr>
        <p:spPr/>
        <p:txBody>
          <a:bodyPr/>
          <a:lstStyle>
            <a:lvl1pPr>
              <a:defRPr/>
            </a:lvl1pPr>
          </a:lstStyle>
          <a:p>
            <a:pPr>
              <a:defRPr/>
            </a:pPr>
            <a:fld id="{5B0BD4A8-C2D5-4120-8D91-988416B24CA5}" type="datetimeFigureOut">
              <a:rPr lang="pl-PL"/>
              <a:pPr>
                <a:defRPr/>
              </a:pPr>
              <a:t>31.08.2021</a:t>
            </a:fld>
            <a:endParaRPr lang="pl-PL"/>
          </a:p>
        </p:txBody>
      </p:sp>
      <p:sp>
        <p:nvSpPr>
          <p:cNvPr id="4" name="Symbol zastępczy stopki 4"/>
          <p:cNvSpPr>
            <a:spLocks noGrp="1"/>
          </p:cNvSpPr>
          <p:nvPr>
            <p:ph type="ftr" sz="quarter" idx="11"/>
          </p:nvPr>
        </p:nvSpPr>
        <p:spPr/>
        <p:txBody>
          <a:bodyPr/>
          <a:lstStyle>
            <a:lvl1pPr>
              <a:defRPr/>
            </a:lvl1pPr>
          </a:lstStyle>
          <a:p>
            <a:pPr>
              <a:defRPr/>
            </a:pPr>
            <a:endParaRPr lang="pl-PL"/>
          </a:p>
        </p:txBody>
      </p:sp>
      <p:sp>
        <p:nvSpPr>
          <p:cNvPr id="5" name="Symbol zastępczy numeru slajdu 5"/>
          <p:cNvSpPr>
            <a:spLocks noGrp="1"/>
          </p:cNvSpPr>
          <p:nvPr>
            <p:ph type="sldNum" sz="quarter" idx="12"/>
          </p:nvPr>
        </p:nvSpPr>
        <p:spPr/>
        <p:txBody>
          <a:bodyPr/>
          <a:lstStyle>
            <a:lvl1pPr>
              <a:defRPr/>
            </a:lvl1pPr>
          </a:lstStyle>
          <a:p>
            <a:pPr>
              <a:defRPr/>
            </a:pPr>
            <a:fld id="{0137746C-1F8B-4A8A-8390-8AF705684561}" type="slidenum">
              <a:rPr lang="pl-PL"/>
              <a:pPr>
                <a:defRPr/>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p:cNvSpPr>
            <a:spLocks noGrp="1"/>
          </p:cNvSpPr>
          <p:nvPr>
            <p:ph type="dt" sz="half" idx="10"/>
          </p:nvPr>
        </p:nvSpPr>
        <p:spPr/>
        <p:txBody>
          <a:bodyPr/>
          <a:lstStyle>
            <a:lvl1pPr>
              <a:defRPr/>
            </a:lvl1pPr>
          </a:lstStyle>
          <a:p>
            <a:pPr>
              <a:defRPr/>
            </a:pPr>
            <a:fld id="{E763D170-1E3D-46CD-9A3B-31F14C4F49C4}" type="datetimeFigureOut">
              <a:rPr lang="pl-PL"/>
              <a:pPr>
                <a:defRPr/>
              </a:pPr>
              <a:t>31.08.2021</a:t>
            </a:fld>
            <a:endParaRPr lang="pl-PL"/>
          </a:p>
        </p:txBody>
      </p:sp>
      <p:sp>
        <p:nvSpPr>
          <p:cNvPr id="3" name="Symbol zastępczy stopki 4"/>
          <p:cNvSpPr>
            <a:spLocks noGrp="1"/>
          </p:cNvSpPr>
          <p:nvPr>
            <p:ph type="ftr" sz="quarter" idx="11"/>
          </p:nvPr>
        </p:nvSpPr>
        <p:spPr/>
        <p:txBody>
          <a:bodyPr/>
          <a:lstStyle>
            <a:lvl1pPr>
              <a:defRPr/>
            </a:lvl1pPr>
          </a:lstStyle>
          <a:p>
            <a:pPr>
              <a:defRPr/>
            </a:pPr>
            <a:endParaRPr lang="pl-PL"/>
          </a:p>
        </p:txBody>
      </p:sp>
      <p:sp>
        <p:nvSpPr>
          <p:cNvPr id="4" name="Symbol zastępczy numeru slajdu 5"/>
          <p:cNvSpPr>
            <a:spLocks noGrp="1"/>
          </p:cNvSpPr>
          <p:nvPr>
            <p:ph type="sldNum" sz="quarter" idx="12"/>
          </p:nvPr>
        </p:nvSpPr>
        <p:spPr/>
        <p:txBody>
          <a:bodyPr/>
          <a:lstStyle>
            <a:lvl1pPr>
              <a:defRPr/>
            </a:lvl1pPr>
          </a:lstStyle>
          <a:p>
            <a:pPr>
              <a:defRPr/>
            </a:pPr>
            <a:fld id="{FFA2CE18-2ABF-44B7-9102-F584C0D75CF5}" type="slidenum">
              <a:rPr lang="pl-PL"/>
              <a:pPr>
                <a:defRPr/>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021E2E6E-2F6D-4522-8530-8BDE55C84706}" type="datetimeFigureOut">
              <a:rPr lang="pl-PL"/>
              <a:pPr>
                <a:defRPr/>
              </a:pPr>
              <a:t>31.08.2021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DC42CAE0-DAEF-4F68-85CC-B01336AFE3B9}" type="slidenum">
              <a:rPr lang="pl-PL"/>
              <a:pPr>
                <a:defRPr/>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smtClean="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6C2A9D24-7084-4E22-BEA3-CFCF00C7E4E9}" type="datetimeFigureOut">
              <a:rPr lang="pl-PL"/>
              <a:pPr>
                <a:defRPr/>
              </a:pPr>
              <a:t>31.08.2021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356C0ECB-A421-4F95-86F6-24359C7F8F5B}" type="slidenum">
              <a:rPr lang="pl-PL"/>
              <a:pPr>
                <a:defRPr/>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1026" name="Symbol zastępczy tytuł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l-PL" smtClean="0"/>
              <a:t>Kliknij, aby edytować styl</a:t>
            </a:r>
          </a:p>
        </p:txBody>
      </p:sp>
      <p:sp>
        <p:nvSpPr>
          <p:cNvPr id="1027" name="Symbol zastępczy tekst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47A15AC-94B0-410D-8E9D-6E1111E1128C}" type="datetimeFigureOut">
              <a:rPr lang="pl-PL"/>
              <a:pPr>
                <a:defRPr/>
              </a:pPr>
              <a:t>31.08.2021</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7754DA8-214E-40AE-AD38-37F6A3D719A4}" type="slidenum">
              <a:rPr lang="pl-PL"/>
              <a:pPr>
                <a:defRPr/>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3" Type="http://schemas.openxmlformats.org/officeDocument/2006/relationships/image" Target="../media/image35.jpeg"/><Relationship Id="rId7" Type="http://schemas.openxmlformats.org/officeDocument/2006/relationships/image" Target="../media/image39.jpeg"/><Relationship Id="rId12" Type="http://schemas.openxmlformats.org/officeDocument/2006/relationships/image" Target="../media/image44.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38.jpeg"/><Relationship Id="rId11" Type="http://schemas.openxmlformats.org/officeDocument/2006/relationships/image" Target="../media/image43.jpeg"/><Relationship Id="rId5" Type="http://schemas.openxmlformats.org/officeDocument/2006/relationships/image" Target="../media/image37.jpeg"/><Relationship Id="rId15" Type="http://schemas.openxmlformats.org/officeDocument/2006/relationships/image" Target="../media/image4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 Id="rId14" Type="http://schemas.openxmlformats.org/officeDocument/2006/relationships/image" Target="../media/image46.jpe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urloplandia.blogspot.com/2015/05/dront-dodo-urloplandia-noclegi-atrakcje.html"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pole tekstowe 5"/>
          <p:cNvSpPr txBox="1">
            <a:spLocks noChangeArrowheads="1"/>
          </p:cNvSpPr>
          <p:nvPr/>
        </p:nvSpPr>
        <p:spPr bwMode="auto">
          <a:xfrm>
            <a:off x="1047750" y="5454650"/>
            <a:ext cx="1249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eaLnBrk="1" hangingPunct="1">
              <a:spcBef>
                <a:spcPct val="0"/>
              </a:spcBef>
              <a:buFontTx/>
              <a:buNone/>
            </a:pPr>
            <a:r>
              <a:rPr lang="pl-PL" altLang="pl-PL" sz="800">
                <a:solidFill>
                  <a:srgbClr val="ADAFB2"/>
                </a:solidFill>
              </a:rPr>
              <a:t>Ministry of Finance</a:t>
            </a:r>
          </a:p>
          <a:p>
            <a:pPr eaLnBrk="1" hangingPunct="1">
              <a:spcBef>
                <a:spcPct val="0"/>
              </a:spcBef>
              <a:buFontTx/>
              <a:buNone/>
            </a:pPr>
            <a:r>
              <a:rPr lang="pl-PL" altLang="pl-PL" sz="800">
                <a:solidFill>
                  <a:srgbClr val="ADAFB2"/>
                </a:solidFill>
              </a:rPr>
              <a:t>Customs Departament</a:t>
            </a:r>
          </a:p>
          <a:p>
            <a:pPr eaLnBrk="1" hangingPunct="1">
              <a:spcBef>
                <a:spcPct val="0"/>
              </a:spcBef>
              <a:buFontTx/>
              <a:buNone/>
            </a:pPr>
            <a:r>
              <a:rPr lang="pl-PL" altLang="pl-PL" sz="800">
                <a:solidFill>
                  <a:srgbClr val="ADAFB2"/>
                </a:solidFill>
              </a:rPr>
              <a:t>ul. Świętokrzyska 12</a:t>
            </a:r>
          </a:p>
          <a:p>
            <a:pPr eaLnBrk="1" hangingPunct="1">
              <a:spcBef>
                <a:spcPct val="0"/>
              </a:spcBef>
              <a:buFontTx/>
              <a:buNone/>
            </a:pPr>
            <a:r>
              <a:rPr lang="pl-PL" altLang="pl-PL" sz="800">
                <a:solidFill>
                  <a:srgbClr val="ADAFB2"/>
                </a:solidFill>
              </a:rPr>
              <a:t>00-916 Warszawa</a:t>
            </a:r>
            <a:br>
              <a:rPr lang="pl-PL" altLang="pl-PL" sz="800">
                <a:solidFill>
                  <a:srgbClr val="ADAFB2"/>
                </a:solidFill>
              </a:rPr>
            </a:br>
            <a:r>
              <a:rPr lang="pl-PL" altLang="pl-PL" sz="800">
                <a:solidFill>
                  <a:srgbClr val="ADAFB2"/>
                </a:solidFill>
              </a:rPr>
              <a:t>Polska</a:t>
            </a:r>
          </a:p>
          <a:p>
            <a:pPr eaLnBrk="1" hangingPunct="1">
              <a:spcBef>
                <a:spcPct val="0"/>
              </a:spcBef>
              <a:buFontTx/>
              <a:buNone/>
            </a:pPr>
            <a:endParaRPr lang="pl-PL" altLang="pl-PL" sz="800">
              <a:solidFill>
                <a:srgbClr val="ADAFB2"/>
              </a:solidFill>
            </a:endParaRPr>
          </a:p>
          <a:p>
            <a:pPr eaLnBrk="1" hangingPunct="1">
              <a:spcBef>
                <a:spcPct val="0"/>
              </a:spcBef>
              <a:buFontTx/>
              <a:buNone/>
            </a:pPr>
            <a:r>
              <a:rPr lang="pl-PL" altLang="pl-PL" sz="800">
                <a:solidFill>
                  <a:srgbClr val="ADAFB2"/>
                </a:solidFill>
              </a:rPr>
              <a:t>tel.: +48 22 694 51 56</a:t>
            </a:r>
          </a:p>
          <a:p>
            <a:pPr eaLnBrk="1" hangingPunct="1">
              <a:spcBef>
                <a:spcPct val="0"/>
              </a:spcBef>
              <a:buFontTx/>
              <a:buNone/>
            </a:pPr>
            <a:endParaRPr lang="pl-PL" altLang="pl-PL" sz="800"/>
          </a:p>
          <a:p>
            <a:pPr eaLnBrk="1" hangingPunct="1">
              <a:spcBef>
                <a:spcPct val="0"/>
              </a:spcBef>
              <a:buFontTx/>
              <a:buNone/>
            </a:pPr>
            <a:r>
              <a:rPr lang="pl-PL" altLang="pl-PL" sz="800">
                <a:solidFill>
                  <a:schemeClr val="accent1"/>
                </a:solidFill>
              </a:rPr>
              <a:t>www.mf.gov.pl</a:t>
            </a:r>
          </a:p>
        </p:txBody>
      </p:sp>
      <p:sp>
        <p:nvSpPr>
          <p:cNvPr id="4099" name="pole tekstowe 4"/>
          <p:cNvSpPr txBox="1">
            <a:spLocks noChangeArrowheads="1"/>
          </p:cNvSpPr>
          <p:nvPr/>
        </p:nvSpPr>
        <p:spPr bwMode="auto">
          <a:xfrm>
            <a:off x="2133600" y="277813"/>
            <a:ext cx="6935788"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defRPr/>
            </a:pPr>
            <a:r>
              <a:rPr lang="pl-PL" sz="2400" b="1" dirty="0" smtClean="0">
                <a:solidFill>
                  <a:srgbClr val="FF0000"/>
                </a:solidFill>
                <a:latin typeface="+mj-lt"/>
              </a:rPr>
              <a:t>PRZESTĘPCZOŚĆ</a:t>
            </a: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2400" b="1" dirty="0" smtClean="0">
              <a:latin typeface="+mj-lt"/>
            </a:endParaRPr>
          </a:p>
          <a:p>
            <a:pPr algn="ctr" eaLnBrk="1" hangingPunct="1">
              <a:spcBef>
                <a:spcPct val="0"/>
              </a:spcBef>
              <a:buFontTx/>
              <a:buNone/>
              <a:defRPr/>
            </a:pPr>
            <a:endParaRPr lang="pl-PL" altLang="pl-PL" sz="1800" b="1" dirty="0" smtClean="0">
              <a:solidFill>
                <a:srgbClr val="FF0000"/>
              </a:solidFill>
              <a:latin typeface="+mj-lt"/>
            </a:endParaRPr>
          </a:p>
          <a:p>
            <a:pPr algn="ctr" eaLnBrk="1" hangingPunct="1">
              <a:spcBef>
                <a:spcPct val="0"/>
              </a:spcBef>
              <a:buFontTx/>
              <a:buNone/>
              <a:defRPr/>
            </a:pPr>
            <a:r>
              <a:rPr lang="pl-PL" sz="1800" b="1" dirty="0" smtClean="0">
                <a:solidFill>
                  <a:srgbClr val="00B050"/>
                </a:solidFill>
              </a:rPr>
              <a:t>Projekt </a:t>
            </a:r>
            <a:r>
              <a:rPr lang="pl-PL" sz="1800" b="1" dirty="0">
                <a:solidFill>
                  <a:srgbClr val="00B050"/>
                </a:solidFill>
              </a:rPr>
              <a:t>LIFE </a:t>
            </a:r>
            <a:r>
              <a:rPr lang="pl-PL" sz="1800" b="1" dirty="0" smtClean="0">
                <a:solidFill>
                  <a:srgbClr val="00B050"/>
                </a:solidFill>
              </a:rPr>
              <a:t>”Masz </a:t>
            </a:r>
            <a:r>
              <a:rPr lang="pl-PL" sz="1800" b="1" dirty="0">
                <a:solidFill>
                  <a:srgbClr val="00B050"/>
                </a:solidFill>
              </a:rPr>
              <a:t>prawo do skutecznej ochrony </a:t>
            </a:r>
            <a:r>
              <a:rPr lang="pl-PL" sz="1800" b="1" dirty="0" smtClean="0">
                <a:solidFill>
                  <a:srgbClr val="00B050"/>
                </a:solidFill>
              </a:rPr>
              <a:t>przyrody”</a:t>
            </a:r>
            <a:r>
              <a:rPr lang="pl-PL" sz="1800" b="1" i="1" dirty="0" smtClean="0">
                <a:solidFill>
                  <a:srgbClr val="00B050"/>
                </a:solidFill>
              </a:rPr>
              <a:t>.</a:t>
            </a:r>
            <a:endParaRPr lang="pl-PL" altLang="pl-PL" sz="1800" b="1" dirty="0" smtClean="0">
              <a:solidFill>
                <a:srgbClr val="00B050"/>
              </a:solidFill>
              <a:latin typeface="+mj-lt"/>
            </a:endParaRPr>
          </a:p>
        </p:txBody>
      </p:sp>
      <p:pic>
        <p:nvPicPr>
          <p:cNvPr id="5" name="Picture 21" descr="tourist_coup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7844" y="2180082"/>
            <a:ext cx="2527300" cy="327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Obraz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7844" y="906018"/>
            <a:ext cx="2225040" cy="1274064"/>
          </a:xfrm>
          <a:prstGeom prst="rect">
            <a:avLst/>
          </a:prstGeom>
        </p:spPr>
      </p:pic>
    </p:spTree>
    <p:extLst>
      <p:ext uri="{BB962C8B-B14F-4D97-AF65-F5344CB8AC3E}">
        <p14:creationId xmlns:p14="http://schemas.microsoft.com/office/powerpoint/2010/main" val="13081348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654946" y="371475"/>
            <a:ext cx="2977607" cy="4525963"/>
          </a:xfrm>
        </p:spPr>
      </p:pic>
      <p:sp>
        <p:nvSpPr>
          <p:cNvPr id="5" name="Prostokąt 4"/>
          <p:cNvSpPr/>
          <p:nvPr/>
        </p:nvSpPr>
        <p:spPr>
          <a:xfrm>
            <a:off x="7343775" y="4897438"/>
            <a:ext cx="1288778" cy="215444"/>
          </a:xfrm>
          <a:prstGeom prst="rect">
            <a:avLst/>
          </a:prstGeom>
        </p:spPr>
        <p:txBody>
          <a:bodyPr wrap="square">
            <a:spAutoFit/>
          </a:bodyPr>
          <a:lstStyle/>
          <a:p>
            <a:r>
              <a:rPr lang="pl-PL" sz="800" dirty="0"/>
              <a:t>https://</a:t>
            </a:r>
            <a:r>
              <a:rPr lang="pl-PL" sz="800" dirty="0" smtClean="0"/>
              <a:t>pl.wikipedia.org</a:t>
            </a:r>
            <a:endParaRPr lang="pl-PL" sz="800" dirty="0"/>
          </a:p>
        </p:txBody>
      </p:sp>
      <p:sp>
        <p:nvSpPr>
          <p:cNvPr id="6" name="pole tekstowe 5"/>
          <p:cNvSpPr txBox="1"/>
          <p:nvPr/>
        </p:nvSpPr>
        <p:spPr>
          <a:xfrm>
            <a:off x="2105025" y="371475"/>
            <a:ext cx="333375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pl-PL" sz="2400" i="1" dirty="0" err="1" smtClean="0"/>
              <a:t>Ardea</a:t>
            </a:r>
            <a:r>
              <a:rPr lang="pl-PL" sz="2400" i="1" dirty="0" smtClean="0"/>
              <a:t> alba – czapla biała</a:t>
            </a:r>
            <a:endParaRPr lang="pl-PL" sz="2400" i="1" dirty="0"/>
          </a:p>
        </p:txBody>
      </p:sp>
      <p:sp>
        <p:nvSpPr>
          <p:cNvPr id="7" name="pole tekstowe 6"/>
          <p:cNvSpPr txBox="1"/>
          <p:nvPr/>
        </p:nvSpPr>
        <p:spPr>
          <a:xfrm>
            <a:off x="2105025" y="1333500"/>
            <a:ext cx="333375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pl-PL" sz="2000" dirty="0" smtClean="0"/>
              <a:t>Status zagrożenia wyginięciem – Aneks A</a:t>
            </a:r>
            <a:endParaRPr lang="pl-PL" sz="2000" dirty="0"/>
          </a:p>
        </p:txBody>
      </p:sp>
      <p:sp>
        <p:nvSpPr>
          <p:cNvPr id="9" name="pole tekstowe 8"/>
          <p:cNvSpPr txBox="1"/>
          <p:nvPr/>
        </p:nvSpPr>
        <p:spPr>
          <a:xfrm>
            <a:off x="2105026" y="2162175"/>
            <a:ext cx="3333748"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pl-PL" sz="2000" dirty="0" smtClean="0"/>
              <a:t>Dlaczego???</a:t>
            </a:r>
            <a:endParaRPr lang="pl-PL" sz="2000" dirty="0"/>
          </a:p>
        </p:txBody>
      </p:sp>
      <p:pic>
        <p:nvPicPr>
          <p:cNvPr id="10" name="Obraz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350" y="2673572"/>
            <a:ext cx="8496300" cy="4184428"/>
          </a:xfrm>
          <a:prstGeom prst="rect">
            <a:avLst/>
          </a:prstGeom>
        </p:spPr>
      </p:pic>
      <p:sp>
        <p:nvSpPr>
          <p:cNvPr id="11" name="pole tekstowe 10"/>
          <p:cNvSpPr txBox="1"/>
          <p:nvPr/>
        </p:nvSpPr>
        <p:spPr>
          <a:xfrm>
            <a:off x="514350" y="2387174"/>
            <a:ext cx="1314450" cy="215444"/>
          </a:xfrm>
          <a:prstGeom prst="rect">
            <a:avLst/>
          </a:prstGeom>
          <a:noFill/>
        </p:spPr>
        <p:txBody>
          <a:bodyPr wrap="square" rtlCol="0">
            <a:spAutoFit/>
          </a:bodyPr>
          <a:lstStyle/>
          <a:p>
            <a:r>
              <a:rPr lang="pl-PL" sz="800" dirty="0"/>
              <a:t>http://</a:t>
            </a:r>
            <a:r>
              <a:rPr lang="pl-PL" sz="800" dirty="0" smtClean="0"/>
              <a:t>sztukkilka.pl/2017</a:t>
            </a:r>
            <a:endParaRPr lang="pl-PL" sz="800" dirty="0"/>
          </a:p>
        </p:txBody>
      </p:sp>
      <p:sp>
        <p:nvSpPr>
          <p:cNvPr id="2" name="pole tekstowe 1"/>
          <p:cNvSpPr txBox="1"/>
          <p:nvPr/>
        </p:nvSpPr>
        <p:spPr>
          <a:xfrm>
            <a:off x="4247742" y="5005160"/>
            <a:ext cx="4429125" cy="1477328"/>
          </a:xfrm>
          <a:prstGeom prst="rect">
            <a:avLst/>
          </a:prstGeom>
          <a:solidFill>
            <a:srgbClr val="FF9900"/>
          </a:solidFill>
        </p:spPr>
        <p:txBody>
          <a:bodyPr wrap="square" rtlCol="0">
            <a:spAutoFit/>
          </a:bodyPr>
          <a:lstStyle/>
          <a:p>
            <a:r>
              <a:rPr lang="pl-PL" dirty="0" smtClean="0"/>
              <a:t>Pióra tego gatunku używane były jako ozdoby do strojów i nakryć głów zarówno pań jak i panów na przełomie XIX i XX w., doprowadzając do wytrzebienia populacji europejskiej.</a:t>
            </a:r>
            <a:endParaRPr lang="pl-PL" dirty="0"/>
          </a:p>
        </p:txBody>
      </p:sp>
    </p:spTree>
    <p:extLst>
      <p:ext uri="{BB962C8B-B14F-4D97-AF65-F5344CB8AC3E}">
        <p14:creationId xmlns:p14="http://schemas.microsoft.com/office/powerpoint/2010/main" val="67569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ymbol zastępczy zawartości 1"/>
          <p:cNvSpPr>
            <a:spLocks noGrp="1"/>
          </p:cNvSpPr>
          <p:nvPr>
            <p:ph idx="1"/>
          </p:nvPr>
        </p:nvSpPr>
        <p:spPr>
          <a:xfrm>
            <a:off x="2455863" y="1819275"/>
            <a:ext cx="5726112" cy="3590925"/>
          </a:xfrm>
        </p:spPr>
        <p:txBody>
          <a:bodyPr/>
          <a:lstStyle/>
          <a:p>
            <a:pPr marL="0" indent="0" algn="ctr">
              <a:buFont typeface="Arial" charset="0"/>
              <a:buNone/>
            </a:pPr>
            <a:endParaRPr lang="pl-PL" altLang="pl-PL" sz="2000" smtClean="0"/>
          </a:p>
        </p:txBody>
      </p:sp>
      <p:sp>
        <p:nvSpPr>
          <p:cNvPr id="13315"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pic>
        <p:nvPicPr>
          <p:cNvPr id="13316" name="Symbol zastępczy zawartości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9650" y="1000125"/>
            <a:ext cx="8037513"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4141788" y="142875"/>
            <a:ext cx="4905375" cy="1754326"/>
          </a:xfrm>
          <a:prstGeom prst="rect">
            <a:avLst/>
          </a:prstGeom>
          <a:solidFill>
            <a:srgbClr val="FF9900"/>
          </a:solidFill>
        </p:spPr>
        <p:txBody>
          <a:bodyPr wrap="square" rtlCol="0">
            <a:spAutoFit/>
          </a:bodyPr>
          <a:lstStyle/>
          <a:p>
            <a:pPr algn="ctr"/>
            <a:r>
              <a:rPr lang="pl-PL" dirty="0" smtClean="0"/>
              <a:t>Czyli?</a:t>
            </a:r>
          </a:p>
          <a:p>
            <a:pPr algn="ctr"/>
            <a:r>
              <a:rPr lang="pl-PL" dirty="0" smtClean="0"/>
              <a:t>Regulacje związane z ochroną gatunków zagrożonych wyginięciem z powodu chęci posiadania przez człowieka produktów z nich wykonanych, co doprowadza lub może doprowadzić do ich zagłady.</a:t>
            </a:r>
            <a:endParaRPr lang="pl-PL" dirty="0"/>
          </a:p>
        </p:txBody>
      </p:sp>
      <p:sp>
        <p:nvSpPr>
          <p:cNvPr id="3" name="pole tekstowe 2"/>
          <p:cNvSpPr txBox="1"/>
          <p:nvPr/>
        </p:nvSpPr>
        <p:spPr>
          <a:xfrm>
            <a:off x="390524" y="2886075"/>
            <a:ext cx="5495925" cy="2585323"/>
          </a:xfrm>
          <a:prstGeom prst="rect">
            <a:avLst/>
          </a:prstGeom>
          <a:solidFill>
            <a:srgbClr val="FF9900"/>
          </a:solidFill>
        </p:spPr>
        <p:txBody>
          <a:bodyPr wrap="square" rtlCol="0">
            <a:spAutoFit/>
          </a:bodyPr>
          <a:lstStyle/>
          <a:p>
            <a:pPr algn="ctr"/>
            <a:r>
              <a:rPr lang="pl-PL" b="1" dirty="0" smtClean="0"/>
              <a:t>Prosta zasada do zapamiętania, jakie gatunki będą objęte ochroną:</a:t>
            </a:r>
          </a:p>
          <a:p>
            <a:pPr algn="ctr"/>
            <a:endParaRPr lang="pl-PL" dirty="0" smtClean="0"/>
          </a:p>
          <a:p>
            <a:pPr algn="ctr"/>
            <a:r>
              <a:rPr lang="pl-PL" b="1" dirty="0" smtClean="0">
                <a:solidFill>
                  <a:srgbClr val="FF0000"/>
                </a:solidFill>
              </a:rPr>
              <a:t>- Te, na które jest popyt !!!</a:t>
            </a:r>
          </a:p>
          <a:p>
            <a:pPr algn="ctr"/>
            <a:r>
              <a:rPr lang="pl-PL" b="1" dirty="0" smtClean="0">
                <a:solidFill>
                  <a:srgbClr val="FF0000"/>
                </a:solidFill>
              </a:rPr>
              <a:t>- Te, które są atrakcyjne !!!</a:t>
            </a:r>
          </a:p>
          <a:p>
            <a:pPr algn="ctr"/>
            <a:r>
              <a:rPr lang="pl-PL" b="1" dirty="0" smtClean="0">
                <a:solidFill>
                  <a:srgbClr val="FF0000"/>
                </a:solidFill>
              </a:rPr>
              <a:t>- Te, które są ładne !!!</a:t>
            </a:r>
          </a:p>
          <a:p>
            <a:pPr algn="ctr"/>
            <a:r>
              <a:rPr lang="pl-PL" b="1" dirty="0" smtClean="0">
                <a:solidFill>
                  <a:srgbClr val="FF0000"/>
                </a:solidFill>
              </a:rPr>
              <a:t>- Te, które się sprzedają !!!</a:t>
            </a:r>
          </a:p>
          <a:p>
            <a:pPr algn="ctr"/>
            <a:r>
              <a:rPr lang="pl-PL" b="1" dirty="0" smtClean="0">
                <a:solidFill>
                  <a:srgbClr val="FF0000"/>
                </a:solidFill>
              </a:rPr>
              <a:t>- Te, które ktoś chce mieć !!!</a:t>
            </a:r>
          </a:p>
          <a:p>
            <a:pPr algn="ctr"/>
            <a:r>
              <a:rPr lang="pl-PL" b="1" dirty="0" smtClean="0">
                <a:solidFill>
                  <a:srgbClr val="FF0000"/>
                </a:solidFill>
              </a:rPr>
              <a:t>- Te, które ktoś chce przywieźć jako pamiątkę !!!</a:t>
            </a:r>
            <a:endParaRPr lang="pl-PL" b="1" dirty="0">
              <a:solidFill>
                <a:srgbClr val="FF0000"/>
              </a:solidFill>
            </a:endParaRPr>
          </a:p>
        </p:txBody>
      </p:sp>
    </p:spTree>
    <p:extLst>
      <p:ext uri="{BB962C8B-B14F-4D97-AF65-F5344CB8AC3E}">
        <p14:creationId xmlns:p14="http://schemas.microsoft.com/office/powerpoint/2010/main" val="320320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2455863" y="1409701"/>
            <a:ext cx="5726112" cy="5062538"/>
          </a:xfrm>
        </p:spPr>
        <p:txBody>
          <a:bodyPr/>
          <a:lstStyle/>
          <a:p>
            <a:pPr algn="ctr">
              <a:buFontTx/>
              <a:buNone/>
              <a:defRPr/>
            </a:pPr>
            <a:r>
              <a:rPr lang="pl-PL" altLang="pl-PL" sz="2000" b="1" dirty="0" smtClean="0"/>
              <a:t>      </a:t>
            </a:r>
            <a:r>
              <a:rPr lang="pl-PL" altLang="pl-PL" sz="2000" b="1" dirty="0" smtClean="0">
                <a:solidFill>
                  <a:srgbClr val="FF0000"/>
                </a:solidFill>
              </a:rPr>
              <a:t>Konwencja o międzynarodowym handlu dzikimi zwierzętami i roślinami</a:t>
            </a:r>
            <a:br>
              <a:rPr lang="pl-PL" altLang="pl-PL" sz="2000" b="1" dirty="0" smtClean="0">
                <a:solidFill>
                  <a:srgbClr val="FF0000"/>
                </a:solidFill>
              </a:rPr>
            </a:br>
            <a:r>
              <a:rPr lang="pl-PL" altLang="pl-PL" sz="2000" b="1" dirty="0" smtClean="0">
                <a:solidFill>
                  <a:srgbClr val="FF0000"/>
                </a:solidFill>
              </a:rPr>
              <a:t>gatunków zagrożonych wyginięciem</a:t>
            </a:r>
          </a:p>
          <a:p>
            <a:pPr algn="ctr">
              <a:buFontTx/>
              <a:buNone/>
              <a:defRPr/>
            </a:pPr>
            <a:endParaRPr lang="pl-PL" altLang="pl-PL" sz="2000" dirty="0" smtClean="0">
              <a:solidFill>
                <a:srgbClr val="FF0000"/>
              </a:solidFill>
            </a:endParaRPr>
          </a:p>
          <a:p>
            <a:pPr algn="ctr">
              <a:buFontTx/>
              <a:buNone/>
              <a:defRPr/>
            </a:pPr>
            <a:r>
              <a:rPr lang="pl-PL" altLang="pl-PL" sz="1600" dirty="0" smtClean="0"/>
              <a:t>sporządzona w Waszyngtonie dnia 3 marca 1973 r.</a:t>
            </a:r>
          </a:p>
          <a:p>
            <a:pPr lvl="4">
              <a:buFontTx/>
              <a:buNone/>
              <a:defRPr/>
            </a:pPr>
            <a:r>
              <a:rPr lang="pl-PL" altLang="pl-PL" sz="2400" b="1" u="sng" dirty="0" smtClean="0">
                <a:solidFill>
                  <a:srgbClr val="33CC33"/>
                </a:solidFill>
              </a:rPr>
              <a:t>C</a:t>
            </a:r>
            <a:r>
              <a:rPr lang="pl-PL" altLang="pl-PL" sz="2400" dirty="0" smtClean="0"/>
              <a:t>onvention on</a:t>
            </a:r>
          </a:p>
          <a:p>
            <a:pPr lvl="4">
              <a:buFontTx/>
              <a:buNone/>
              <a:defRPr/>
            </a:pPr>
            <a:r>
              <a:rPr lang="pl-PL" altLang="pl-PL" sz="2400" b="1" u="sng" dirty="0" smtClean="0">
                <a:solidFill>
                  <a:srgbClr val="33CC33"/>
                </a:solidFill>
              </a:rPr>
              <a:t>I</a:t>
            </a:r>
            <a:r>
              <a:rPr lang="pl-PL" altLang="pl-PL" sz="2400" dirty="0" smtClean="0"/>
              <a:t>nternational</a:t>
            </a:r>
            <a:endParaRPr lang="pl-PL" altLang="pl-PL" sz="2400" dirty="0"/>
          </a:p>
          <a:p>
            <a:pPr lvl="4">
              <a:buFontTx/>
              <a:buNone/>
              <a:defRPr/>
            </a:pPr>
            <a:r>
              <a:rPr lang="pl-PL" altLang="pl-PL" sz="2400" b="1" u="sng" dirty="0" smtClean="0">
                <a:solidFill>
                  <a:srgbClr val="33CC33"/>
                </a:solidFill>
              </a:rPr>
              <a:t>T</a:t>
            </a:r>
            <a:r>
              <a:rPr lang="pl-PL" altLang="pl-PL" sz="2400" dirty="0" smtClean="0"/>
              <a:t>rade in</a:t>
            </a:r>
          </a:p>
          <a:p>
            <a:pPr lvl="4">
              <a:buFontTx/>
              <a:buNone/>
              <a:defRPr/>
            </a:pPr>
            <a:r>
              <a:rPr lang="pl-PL" altLang="pl-PL" sz="2400" b="1" u="sng" dirty="0" smtClean="0">
                <a:solidFill>
                  <a:srgbClr val="33CC33"/>
                </a:solidFill>
              </a:rPr>
              <a:t>E</a:t>
            </a:r>
            <a:r>
              <a:rPr lang="pl-PL" altLang="pl-PL" sz="2400" dirty="0" smtClean="0"/>
              <a:t>ndangered</a:t>
            </a:r>
            <a:endParaRPr lang="pl-PL" altLang="pl-PL" sz="2400" dirty="0"/>
          </a:p>
          <a:p>
            <a:pPr lvl="4">
              <a:buFontTx/>
              <a:buNone/>
              <a:defRPr/>
            </a:pPr>
            <a:r>
              <a:rPr lang="pl-PL" altLang="pl-PL" sz="2400" b="1" u="sng" dirty="0" smtClean="0">
                <a:solidFill>
                  <a:srgbClr val="33CC33"/>
                </a:solidFill>
              </a:rPr>
              <a:t>S</a:t>
            </a:r>
            <a:r>
              <a:rPr lang="pl-PL" altLang="pl-PL" sz="2400" dirty="0" smtClean="0"/>
              <a:t>pecies of wild fauna and flora</a:t>
            </a:r>
            <a:endParaRPr lang="pl-PL" altLang="pl-PL" sz="2400" u="sng" dirty="0" smtClean="0"/>
          </a:p>
          <a:p>
            <a:pPr algn="ctr">
              <a:buFontTx/>
              <a:buNone/>
              <a:defRPr/>
            </a:pPr>
            <a:r>
              <a:rPr lang="pl-PL" altLang="pl-PL" sz="3600" b="1" u="sng" dirty="0" smtClean="0">
                <a:solidFill>
                  <a:srgbClr val="33CC33"/>
                </a:solidFill>
              </a:rPr>
              <a:t>C I T E S</a:t>
            </a:r>
          </a:p>
          <a:p>
            <a:pPr marL="0" indent="0" algn="ctr">
              <a:buFont typeface="Arial" panose="020B0604020202020204" pitchFamily="34" charset="0"/>
              <a:buNone/>
              <a:defRPr/>
            </a:pPr>
            <a:endParaRPr lang="pl-PL" sz="2000" dirty="0" smtClean="0"/>
          </a:p>
        </p:txBody>
      </p:sp>
      <p:sp>
        <p:nvSpPr>
          <p:cNvPr id="12291"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4" name="pole tekstowe 3"/>
          <p:cNvSpPr txBox="1"/>
          <p:nvPr/>
        </p:nvSpPr>
        <p:spPr>
          <a:xfrm>
            <a:off x="2751138" y="581025"/>
            <a:ext cx="5589587" cy="4619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solidFill>
                  <a:srgbClr val="000000"/>
                </a:solidFill>
              </a:rPr>
              <a:t>KONWENCJA WASZYNGTOŃSKA</a:t>
            </a:r>
            <a:endParaRPr lang="pl-PL" altLang="pl-PL" sz="2400" b="1" dirty="0"/>
          </a:p>
        </p:txBody>
      </p:sp>
    </p:spTree>
    <p:extLst>
      <p:ext uri="{BB962C8B-B14F-4D97-AF65-F5344CB8AC3E}">
        <p14:creationId xmlns:p14="http://schemas.microsoft.com/office/powerpoint/2010/main" val="3923495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1173163" y="1533525"/>
            <a:ext cx="3805237" cy="4076700"/>
          </a:xfrm>
        </p:spPr>
        <p:txBody>
          <a:bodyPr/>
          <a:lstStyle/>
          <a:p>
            <a:pPr marL="0" indent="0" algn="ctr">
              <a:lnSpc>
                <a:spcPct val="90000"/>
              </a:lnSpc>
              <a:buFont typeface="Arial" charset="0"/>
              <a:buNone/>
              <a:defRPr/>
            </a:pPr>
            <a:r>
              <a:rPr lang="pl-PL" sz="2400" dirty="0"/>
              <a:t>Nakłada </a:t>
            </a:r>
            <a:r>
              <a:rPr lang="pl-PL" sz="2400" dirty="0" smtClean="0"/>
              <a:t>zakazy</a:t>
            </a:r>
            <a:br>
              <a:rPr lang="pl-PL" sz="2400" dirty="0" smtClean="0"/>
            </a:br>
            <a:r>
              <a:rPr lang="pl-PL" sz="2400" dirty="0" smtClean="0"/>
              <a:t>i reglamentacje</a:t>
            </a:r>
            <a:br>
              <a:rPr lang="pl-PL" sz="2400" dirty="0" smtClean="0"/>
            </a:br>
            <a:r>
              <a:rPr lang="pl-PL" sz="2400" dirty="0" smtClean="0"/>
              <a:t>w </a:t>
            </a:r>
            <a:r>
              <a:rPr lang="pl-PL" sz="2400" dirty="0"/>
              <a:t>międzynarodowym handlu </a:t>
            </a:r>
            <a:r>
              <a:rPr lang="pl-PL" sz="2400" b="1" dirty="0" smtClean="0">
                <a:solidFill>
                  <a:srgbClr val="FF0000"/>
                </a:solidFill>
              </a:rPr>
              <a:t>OKAZAMI</a:t>
            </a:r>
            <a:r>
              <a:rPr lang="pl-PL" sz="2400" dirty="0" smtClean="0">
                <a:solidFill>
                  <a:srgbClr val="FF0000"/>
                </a:solidFill>
              </a:rPr>
              <a:t> </a:t>
            </a:r>
            <a:r>
              <a:rPr lang="pl-PL" sz="2400" dirty="0"/>
              <a:t>gatunków, które są uznane lub mogą być zagrożone </a:t>
            </a:r>
            <a:r>
              <a:rPr lang="pl-PL" sz="2400" dirty="0" smtClean="0"/>
              <a:t>wyginięciem</a:t>
            </a:r>
            <a:br>
              <a:rPr lang="pl-PL" sz="2400" dirty="0" smtClean="0"/>
            </a:br>
            <a:r>
              <a:rPr lang="pl-PL" sz="2400" dirty="0" smtClean="0"/>
              <a:t>w związku z</a:t>
            </a:r>
          </a:p>
          <a:p>
            <a:pPr marL="0" indent="0" algn="ctr">
              <a:lnSpc>
                <a:spcPct val="90000"/>
              </a:lnSpc>
              <a:buFont typeface="Arial" charset="0"/>
              <a:buNone/>
              <a:defRPr/>
            </a:pPr>
            <a:r>
              <a:rPr lang="pl-PL" sz="2400" b="1" dirty="0" smtClean="0">
                <a:solidFill>
                  <a:srgbClr val="FF0000"/>
                </a:solidFill>
              </a:rPr>
              <a:t>POPYTEM I  </a:t>
            </a:r>
            <a:r>
              <a:rPr lang="pl-PL" sz="2400" b="1" dirty="0" err="1" smtClean="0">
                <a:solidFill>
                  <a:srgbClr val="FF0000"/>
                </a:solidFill>
              </a:rPr>
              <a:t>PODA</a:t>
            </a:r>
            <a:r>
              <a:rPr lang="pl-PL" dirty="0" err="1">
                <a:solidFill>
                  <a:srgbClr val="FF0000"/>
                </a:solidFill>
              </a:rPr>
              <a:t>ż</a:t>
            </a:r>
            <a:r>
              <a:rPr lang="pl-PL" sz="2400" b="1" dirty="0" err="1" smtClean="0">
                <a:solidFill>
                  <a:srgbClr val="FF0000"/>
                </a:solidFill>
              </a:rPr>
              <a:t>Ą</a:t>
            </a:r>
            <a:endParaRPr lang="pl-PL" sz="2400" b="1" dirty="0" smtClean="0">
              <a:solidFill>
                <a:srgbClr val="FF0000"/>
              </a:solidFill>
            </a:endParaRPr>
          </a:p>
          <a:p>
            <a:pPr marL="0" indent="0" algn="ctr">
              <a:lnSpc>
                <a:spcPct val="90000"/>
              </a:lnSpc>
              <a:buFont typeface="Arial" charset="0"/>
              <a:buNone/>
              <a:defRPr/>
            </a:pPr>
            <a:r>
              <a:rPr lang="pl-PL" sz="2400" b="1" dirty="0" smtClean="0"/>
              <a:t>na nie lub wyroby z nich wykonane</a:t>
            </a:r>
            <a:endParaRPr lang="pl-PL" sz="2400" b="1" dirty="0"/>
          </a:p>
        </p:txBody>
      </p:sp>
      <p:sp>
        <p:nvSpPr>
          <p:cNvPr id="14339"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14340" name="pole tekstowe 5"/>
          <p:cNvSpPr txBox="1">
            <a:spLocks noChangeArrowheads="1"/>
          </p:cNvSpPr>
          <p:nvPr/>
        </p:nvSpPr>
        <p:spPr bwMode="auto">
          <a:xfrm>
            <a:off x="7321550" y="5842000"/>
            <a:ext cx="1398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700"/>
              <a:t>Kraków, 8-9 listopada 2017 r.</a:t>
            </a:r>
          </a:p>
          <a:p>
            <a:pPr algn="ctr" eaLnBrk="1" hangingPunct="1">
              <a:spcBef>
                <a:spcPct val="0"/>
              </a:spcBef>
              <a:buFontTx/>
              <a:buNone/>
            </a:pPr>
            <a:r>
              <a:rPr lang="pl-PL" altLang="pl-PL" sz="700"/>
              <a:t>.</a:t>
            </a:r>
          </a:p>
        </p:txBody>
      </p:sp>
      <p:sp>
        <p:nvSpPr>
          <p:cNvPr id="16390" name="Rectangle 2"/>
          <p:cNvSpPr txBox="1">
            <a:spLocks noChangeArrowheads="1"/>
          </p:cNvSpPr>
          <p:nvPr/>
        </p:nvSpPr>
        <p:spPr bwMode="auto">
          <a:xfrm>
            <a:off x="2520950" y="354013"/>
            <a:ext cx="5843588" cy="681037"/>
          </a:xfrm>
          <a:prstGeom prst="rect">
            <a:avLst/>
          </a:prstGeom>
          <a:ln/>
        </p:spPr>
        <p:style>
          <a:lnRef idx="1">
            <a:schemeClr val="accent5"/>
          </a:lnRef>
          <a:fillRef idx="2">
            <a:schemeClr val="accent5"/>
          </a:fillRef>
          <a:effectRef idx="1">
            <a:schemeClr val="accent5"/>
          </a:effectRef>
          <a:fontRef idx="minor">
            <a:schemeClr val="dk1"/>
          </a:fontRef>
        </p:style>
        <p:txBody>
          <a:bodyPr anchor="ct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4400" dirty="0" smtClean="0">
                <a:solidFill>
                  <a:srgbClr val="000000"/>
                </a:solidFill>
              </a:rPr>
              <a:t>Ochrona CITES</a:t>
            </a:r>
          </a:p>
        </p:txBody>
      </p:sp>
      <p:pic>
        <p:nvPicPr>
          <p:cNvPr id="14342" name="Picture 7" descr="cites logo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1688" y="1417638"/>
            <a:ext cx="3676650" cy="213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6" descr="słoń"/>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5550" y="3549650"/>
            <a:ext cx="3627438"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4044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609850" y="446088"/>
            <a:ext cx="5638799" cy="1001712"/>
          </a:xfrm>
        </p:spPr>
        <p:style>
          <a:lnRef idx="1">
            <a:schemeClr val="accent1"/>
          </a:lnRef>
          <a:fillRef idx="2">
            <a:schemeClr val="accent1"/>
          </a:fillRef>
          <a:effectRef idx="1">
            <a:schemeClr val="accent1"/>
          </a:effectRef>
          <a:fontRef idx="minor">
            <a:schemeClr val="dk1"/>
          </a:fontRef>
        </p:style>
        <p:txBody>
          <a:bodyPr/>
          <a:lstStyle/>
          <a:p>
            <a:r>
              <a:rPr lang="pl-PL" sz="3600" b="1" dirty="0" smtClean="0"/>
              <a:t>Przepisy UE a CITES</a:t>
            </a:r>
            <a:endParaRPr lang="pl-PL" sz="3600" b="1" dirty="0"/>
          </a:p>
        </p:txBody>
      </p:sp>
      <p:sp>
        <p:nvSpPr>
          <p:cNvPr id="3" name="Symbol zastępczy zawartości 2"/>
          <p:cNvSpPr>
            <a:spLocks noGrp="1"/>
          </p:cNvSpPr>
          <p:nvPr>
            <p:ph idx="1"/>
          </p:nvPr>
        </p:nvSpPr>
        <p:spPr>
          <a:xfrm>
            <a:off x="1009649" y="1733550"/>
            <a:ext cx="7743825" cy="4525963"/>
          </a:xfrm>
        </p:spPr>
        <p:txBody>
          <a:bodyPr/>
          <a:lstStyle/>
          <a:p>
            <a:pPr marL="0" indent="0" algn="ctr">
              <a:buNone/>
            </a:pPr>
            <a:r>
              <a:rPr lang="pl-PL" dirty="0" smtClean="0"/>
              <a:t>Konwencja Waszyngtońska CITES, jako umowa międzynarodowa w obszarze </a:t>
            </a:r>
            <a:r>
              <a:rPr lang="pl-PL" b="1" dirty="0" smtClean="0">
                <a:solidFill>
                  <a:schemeClr val="accent1"/>
                </a:solidFill>
              </a:rPr>
              <a:t>karnym nie jest w Polsce penalizowana</a:t>
            </a:r>
            <a:r>
              <a:rPr lang="pl-PL" dirty="0" smtClean="0"/>
              <a:t>.</a:t>
            </a:r>
          </a:p>
          <a:p>
            <a:pPr marL="0" indent="0" algn="ctr">
              <a:buNone/>
            </a:pPr>
            <a:r>
              <a:rPr lang="pl-PL" dirty="0" smtClean="0"/>
              <a:t> Realizacja jej postanowień odbywa się na </a:t>
            </a:r>
            <a:r>
              <a:rPr lang="pl-PL" b="1" dirty="0" smtClean="0"/>
              <a:t>podstawie przepisów UE,</a:t>
            </a:r>
          </a:p>
          <a:p>
            <a:pPr marL="0" indent="0" algn="ctr">
              <a:buNone/>
            </a:pPr>
            <a:r>
              <a:rPr lang="pl-PL" b="1" dirty="0" smtClean="0"/>
              <a:t>oraz ustawy z dnia 16 kwietnia 2004 r.  o ochronie przyrody</a:t>
            </a:r>
            <a:r>
              <a:rPr lang="pl-PL" dirty="0" smtClean="0"/>
              <a:t> </a:t>
            </a:r>
            <a:r>
              <a:rPr lang="pl-PL" sz="2400" dirty="0" smtClean="0"/>
              <a:t>(Dz. U. nr 92, poz. 880</a:t>
            </a:r>
            <a:br>
              <a:rPr lang="pl-PL" sz="2400" dirty="0" smtClean="0"/>
            </a:br>
            <a:r>
              <a:rPr lang="pl-PL" sz="2400" dirty="0" smtClean="0"/>
              <a:t>z późn. zm.), w której zostały zawarte przepisy karne </a:t>
            </a:r>
            <a:endParaRPr lang="pl-PL" sz="2400" dirty="0"/>
          </a:p>
        </p:txBody>
      </p:sp>
      <p:sp>
        <p:nvSpPr>
          <p:cNvPr id="4" name="pole tekstowe 3"/>
          <p:cNvSpPr txBox="1"/>
          <p:nvPr/>
        </p:nvSpPr>
        <p:spPr>
          <a:xfrm>
            <a:off x="4618567" y="3863103"/>
            <a:ext cx="4525433" cy="2585323"/>
          </a:xfrm>
          <a:prstGeom prst="rect">
            <a:avLst/>
          </a:prstGeom>
          <a:solidFill>
            <a:srgbClr val="FF9900"/>
          </a:solidFill>
        </p:spPr>
        <p:txBody>
          <a:bodyPr wrap="square" rtlCol="0">
            <a:spAutoFit/>
          </a:bodyPr>
          <a:lstStyle/>
          <a:p>
            <a:pPr algn="ctr"/>
            <a:r>
              <a:rPr lang="pl-PL" dirty="0" smtClean="0"/>
              <a:t>Należy także zaznaczyć, iż przepisy Konwencji Waszyngtońskiej</a:t>
            </a:r>
            <a:br>
              <a:rPr lang="pl-PL" dirty="0" smtClean="0"/>
            </a:br>
            <a:r>
              <a:rPr lang="pl-PL" b="1" dirty="0" smtClean="0">
                <a:solidFill>
                  <a:schemeClr val="accent1"/>
                </a:solidFill>
              </a:rPr>
              <a:t>różnią się od przepisów UE</a:t>
            </a:r>
            <a:r>
              <a:rPr lang="pl-PL" dirty="0" smtClean="0"/>
              <a:t>. Rozporządzenia UE wprowadzają bardziej rygorystyczne regulacje, obowiązujące podczas przekraczania granicy Unii oraz obejmują obrót wewnątrzwspólnotowy. Jest to możliwe zgodnie z zapisami CITES.</a:t>
            </a:r>
            <a:endParaRPr lang="pl-PL" dirty="0"/>
          </a:p>
        </p:txBody>
      </p:sp>
    </p:spTree>
    <p:extLst>
      <p:ext uri="{BB962C8B-B14F-4D97-AF65-F5344CB8AC3E}">
        <p14:creationId xmlns:p14="http://schemas.microsoft.com/office/powerpoint/2010/main" val="190934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647950" y="493713"/>
            <a:ext cx="5762625" cy="925512"/>
          </a:xfrm>
        </p:spPr>
        <p:style>
          <a:lnRef idx="1">
            <a:schemeClr val="accent1"/>
          </a:lnRef>
          <a:fillRef idx="2">
            <a:schemeClr val="accent1"/>
          </a:fillRef>
          <a:effectRef idx="1">
            <a:schemeClr val="accent1"/>
          </a:effectRef>
          <a:fontRef idx="minor">
            <a:schemeClr val="dk1"/>
          </a:fontRef>
        </p:style>
        <p:txBody>
          <a:bodyPr/>
          <a:lstStyle/>
          <a:p>
            <a:r>
              <a:rPr lang="pl-PL" sz="2800" b="1" dirty="0" smtClean="0"/>
              <a:t>Naruszenie postanowień  CITES</a:t>
            </a:r>
            <a:endParaRPr lang="pl-PL" sz="2800" b="1" dirty="0"/>
          </a:p>
        </p:txBody>
      </p:sp>
      <p:sp>
        <p:nvSpPr>
          <p:cNvPr id="4" name="pole tekstowe 3"/>
          <p:cNvSpPr txBox="1"/>
          <p:nvPr/>
        </p:nvSpPr>
        <p:spPr>
          <a:xfrm>
            <a:off x="1181100" y="1838325"/>
            <a:ext cx="3819525" cy="923330"/>
          </a:xfrm>
          <a:prstGeom prst="rect">
            <a:avLst/>
          </a:prstGeom>
          <a:noFill/>
        </p:spPr>
        <p:txBody>
          <a:bodyPr wrap="square" rtlCol="0">
            <a:spAutoFit/>
          </a:bodyPr>
          <a:lstStyle/>
          <a:p>
            <a:pPr algn="ctr"/>
            <a:r>
              <a:rPr lang="pl-PL" b="1" dirty="0" smtClean="0">
                <a:solidFill>
                  <a:schemeClr val="accent1"/>
                </a:solidFill>
              </a:rPr>
              <a:t>Zaistnienie czynu zabronionego w stosunku do okazu gatunku zagrożonego wyginięciem</a:t>
            </a:r>
            <a:endParaRPr lang="pl-PL" b="1" dirty="0">
              <a:solidFill>
                <a:schemeClr val="accent1"/>
              </a:solidFill>
            </a:endParaRPr>
          </a:p>
        </p:txBody>
      </p:sp>
      <p:sp>
        <p:nvSpPr>
          <p:cNvPr id="5" name="pole tekstowe 4"/>
          <p:cNvSpPr txBox="1"/>
          <p:nvPr/>
        </p:nvSpPr>
        <p:spPr>
          <a:xfrm>
            <a:off x="4238625" y="3495080"/>
            <a:ext cx="4572000" cy="2308324"/>
          </a:xfrm>
          <a:prstGeom prst="rect">
            <a:avLst/>
          </a:prstGeom>
          <a:noFill/>
        </p:spPr>
        <p:txBody>
          <a:bodyPr wrap="square" rtlCol="0">
            <a:spAutoFit/>
          </a:bodyPr>
          <a:lstStyle/>
          <a:p>
            <a:pPr algn="ctr"/>
            <a:r>
              <a:rPr lang="pl-PL" b="1" dirty="0" smtClean="0"/>
              <a:t>Art. 128 ustawy </a:t>
            </a:r>
            <a:r>
              <a:rPr lang="pl-PL" dirty="0" smtClean="0"/>
              <a:t>o ochronie przyrody</a:t>
            </a:r>
            <a:br>
              <a:rPr lang="pl-PL" dirty="0" smtClean="0"/>
            </a:br>
            <a:r>
              <a:rPr lang="pl-PL" dirty="0" smtClean="0"/>
              <a:t>w związku z naruszeniem przepisów,</a:t>
            </a:r>
            <a:br>
              <a:rPr lang="pl-PL" dirty="0" smtClean="0"/>
            </a:br>
            <a:r>
              <a:rPr lang="pl-PL" dirty="0" smtClean="0"/>
              <a:t>o których mowa w art. 61 ust. 1 ustawy</a:t>
            </a:r>
            <a:br>
              <a:rPr lang="pl-PL" dirty="0" smtClean="0"/>
            </a:br>
            <a:r>
              <a:rPr lang="pl-PL" dirty="0" smtClean="0"/>
              <a:t>o ochronie przyrody, czyli </a:t>
            </a:r>
            <a:r>
              <a:rPr lang="pl-PL" b="1" dirty="0"/>
              <a:t>rozporządzenia Rady (WE) nr 338/97 z dnia 9 grudnia 1996 r. w sprawie ochrony gatunków dzikiej fauny i flory w drodze regulacji handlu nimi </a:t>
            </a:r>
          </a:p>
        </p:txBody>
      </p:sp>
      <p:sp>
        <p:nvSpPr>
          <p:cNvPr id="6" name="pole tekstowe 5"/>
          <p:cNvSpPr txBox="1"/>
          <p:nvPr/>
        </p:nvSpPr>
        <p:spPr>
          <a:xfrm>
            <a:off x="999594" y="3391064"/>
            <a:ext cx="5239280" cy="2751522"/>
          </a:xfrm>
          <a:prstGeom prst="rect">
            <a:avLst/>
          </a:prstGeom>
          <a:solidFill>
            <a:srgbClr val="FF9900"/>
          </a:solidFill>
        </p:spPr>
        <p:txBody>
          <a:bodyPr wrap="square" rtlCol="0">
            <a:spAutoFit/>
          </a:bodyPr>
          <a:lstStyle/>
          <a:p>
            <a:pPr algn="ctr">
              <a:lnSpc>
                <a:spcPct val="90000"/>
              </a:lnSpc>
              <a:buFont typeface="Wingdings" pitchFamily="2" charset="2"/>
              <a:buNone/>
            </a:pPr>
            <a:r>
              <a:rPr lang="pl-PL" altLang="pl-PL" sz="2400" b="1" dirty="0"/>
              <a:t>ROZPORZĄDZENIE RADY (WE)</a:t>
            </a:r>
          </a:p>
          <a:p>
            <a:pPr algn="ctr">
              <a:lnSpc>
                <a:spcPct val="90000"/>
              </a:lnSpc>
              <a:buFont typeface="Wingdings" pitchFamily="2" charset="2"/>
              <a:buNone/>
            </a:pPr>
            <a:r>
              <a:rPr lang="pl-PL" altLang="pl-PL" sz="2400" b="1" dirty="0"/>
              <a:t>   NR 338/97</a:t>
            </a:r>
          </a:p>
          <a:p>
            <a:pPr algn="ctr">
              <a:lnSpc>
                <a:spcPct val="90000"/>
              </a:lnSpc>
            </a:pPr>
            <a:endParaRPr lang="pl-PL" altLang="pl-PL" sz="2400" b="1" dirty="0"/>
          </a:p>
          <a:p>
            <a:pPr algn="ctr">
              <a:lnSpc>
                <a:spcPct val="90000"/>
              </a:lnSpc>
              <a:buFont typeface="Wingdings" pitchFamily="2" charset="2"/>
              <a:buNone/>
            </a:pPr>
            <a:r>
              <a:rPr lang="pl-PL" altLang="pl-PL" sz="2400" b="1" dirty="0"/>
              <a:t>ROZPORZĄDZENIE KOMISJI (WE) </a:t>
            </a:r>
          </a:p>
          <a:p>
            <a:pPr algn="ctr">
              <a:lnSpc>
                <a:spcPct val="90000"/>
              </a:lnSpc>
              <a:buFont typeface="Wingdings" pitchFamily="2" charset="2"/>
              <a:buNone/>
            </a:pPr>
            <a:r>
              <a:rPr lang="pl-PL" altLang="pl-PL" sz="2400" b="1" dirty="0"/>
              <a:t>   NR 865/2006</a:t>
            </a:r>
          </a:p>
          <a:p>
            <a:pPr algn="ctr">
              <a:lnSpc>
                <a:spcPct val="90000"/>
              </a:lnSpc>
            </a:pPr>
            <a:endParaRPr lang="pl-PL" altLang="pl-PL" sz="2400" b="1" dirty="0"/>
          </a:p>
          <a:p>
            <a:pPr algn="ctr">
              <a:lnSpc>
                <a:spcPct val="90000"/>
              </a:lnSpc>
              <a:buFont typeface="Wingdings" pitchFamily="2" charset="2"/>
              <a:buNone/>
            </a:pPr>
            <a:r>
              <a:rPr lang="pl-PL" altLang="pl-PL" sz="2400" b="1" dirty="0"/>
              <a:t>ROZPORZĄDZENIE KOMISJI (WE) </a:t>
            </a:r>
          </a:p>
          <a:p>
            <a:pPr algn="ctr">
              <a:lnSpc>
                <a:spcPct val="90000"/>
              </a:lnSpc>
              <a:buFont typeface="Wingdings" pitchFamily="2" charset="2"/>
              <a:buNone/>
            </a:pPr>
            <a:r>
              <a:rPr lang="pl-PL" altLang="pl-PL" sz="2400" b="1" dirty="0"/>
              <a:t>   NR </a:t>
            </a:r>
            <a:r>
              <a:rPr lang="pl-PL" altLang="pl-PL" sz="2400" b="1" dirty="0" smtClean="0"/>
              <a:t>2019/2117</a:t>
            </a:r>
            <a:endParaRPr lang="pl-PL" altLang="pl-PL" sz="2400" b="1" dirty="0"/>
          </a:p>
        </p:txBody>
      </p:sp>
      <p:pic>
        <p:nvPicPr>
          <p:cNvPr id="7" name="Obraz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874" y="1599902"/>
            <a:ext cx="1400175" cy="1400175"/>
          </a:xfrm>
          <a:prstGeom prst="rect">
            <a:avLst/>
          </a:prstGeom>
        </p:spPr>
      </p:pic>
    </p:spTree>
    <p:extLst>
      <p:ext uri="{BB962C8B-B14F-4D97-AF65-F5344CB8AC3E}">
        <p14:creationId xmlns:p14="http://schemas.microsoft.com/office/powerpoint/2010/main" val="351566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305050" y="180975"/>
            <a:ext cx="6381750" cy="1028699"/>
          </a:xfrm>
        </p:spPr>
        <p:style>
          <a:lnRef idx="1">
            <a:schemeClr val="accent1"/>
          </a:lnRef>
          <a:fillRef idx="2">
            <a:schemeClr val="accent1"/>
          </a:fillRef>
          <a:effectRef idx="1">
            <a:schemeClr val="accent1"/>
          </a:effectRef>
          <a:fontRef idx="minor">
            <a:schemeClr val="dk1"/>
          </a:fontRef>
        </p:style>
        <p:txBody>
          <a:bodyPr/>
          <a:lstStyle/>
          <a:p>
            <a:r>
              <a:rPr lang="pl-PL" sz="2400" b="1" dirty="0" smtClean="0"/>
              <a:t>Zaistnienie czynu zabronionego…</a:t>
            </a:r>
            <a:endParaRPr lang="pl-PL" sz="2400" b="1" dirty="0"/>
          </a:p>
        </p:txBody>
      </p:sp>
      <p:sp>
        <p:nvSpPr>
          <p:cNvPr id="5" name="pole tekstowe 4"/>
          <p:cNvSpPr txBox="1"/>
          <p:nvPr/>
        </p:nvSpPr>
        <p:spPr>
          <a:xfrm>
            <a:off x="1390650" y="1819275"/>
            <a:ext cx="2152649" cy="369332"/>
          </a:xfrm>
          <a:prstGeom prst="rect">
            <a:avLst/>
          </a:prstGeom>
          <a:noFill/>
        </p:spPr>
        <p:txBody>
          <a:bodyPr wrap="square" rtlCol="0">
            <a:spAutoFit/>
          </a:bodyPr>
          <a:lstStyle/>
          <a:p>
            <a:r>
              <a:rPr lang="pl-PL" b="1" dirty="0" smtClean="0">
                <a:solidFill>
                  <a:schemeClr val="accent1"/>
                </a:solidFill>
              </a:rPr>
              <a:t>Dwa przypadki:</a:t>
            </a:r>
          </a:p>
        </p:txBody>
      </p:sp>
      <p:sp>
        <p:nvSpPr>
          <p:cNvPr id="6" name="pole tekstowe 5"/>
          <p:cNvSpPr txBox="1"/>
          <p:nvPr/>
        </p:nvSpPr>
        <p:spPr>
          <a:xfrm>
            <a:off x="2305050" y="2207657"/>
            <a:ext cx="3133724" cy="1200329"/>
          </a:xfrm>
          <a:prstGeom prst="rect">
            <a:avLst/>
          </a:prstGeom>
          <a:noFill/>
        </p:spPr>
        <p:txBody>
          <a:bodyPr wrap="square" rtlCol="0">
            <a:spAutoFit/>
          </a:bodyPr>
          <a:lstStyle/>
          <a:p>
            <a:pPr algn="ctr"/>
            <a:endParaRPr lang="pl-PL" dirty="0" smtClean="0"/>
          </a:p>
          <a:p>
            <a:r>
              <a:rPr lang="pl-PL" dirty="0" smtClean="0"/>
              <a:t>Przewóz przez granicę UE czyli przywóz, wywóz, powtórny wywóz i tranzyt </a:t>
            </a:r>
          </a:p>
        </p:txBody>
      </p:sp>
      <p:pic>
        <p:nvPicPr>
          <p:cNvPr id="7" name="Obraz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2198" y="1419224"/>
            <a:ext cx="3094602" cy="2600325"/>
          </a:xfrm>
          <a:prstGeom prst="rect">
            <a:avLst/>
          </a:prstGeom>
        </p:spPr>
      </p:pic>
      <p:pic>
        <p:nvPicPr>
          <p:cNvPr id="8" name="Obraz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0651" y="3629025"/>
            <a:ext cx="2724150" cy="2857500"/>
          </a:xfrm>
          <a:prstGeom prst="rect">
            <a:avLst/>
          </a:prstGeom>
        </p:spPr>
      </p:pic>
      <p:sp>
        <p:nvSpPr>
          <p:cNvPr id="9" name="pole tekstowe 8"/>
          <p:cNvSpPr txBox="1"/>
          <p:nvPr/>
        </p:nvSpPr>
        <p:spPr>
          <a:xfrm>
            <a:off x="5057775" y="4842934"/>
            <a:ext cx="3629025" cy="646331"/>
          </a:xfrm>
          <a:prstGeom prst="rect">
            <a:avLst/>
          </a:prstGeom>
          <a:noFill/>
        </p:spPr>
        <p:txBody>
          <a:bodyPr wrap="square" rtlCol="0">
            <a:spAutoFit/>
          </a:bodyPr>
          <a:lstStyle/>
          <a:p>
            <a:pPr algn="ctr"/>
            <a:r>
              <a:rPr lang="pl-PL" dirty="0" smtClean="0"/>
              <a:t>Handel wewnątrzwspólnotowy</a:t>
            </a:r>
            <a:br>
              <a:rPr lang="pl-PL" dirty="0" smtClean="0"/>
            </a:br>
            <a:r>
              <a:rPr lang="pl-PL" dirty="0" smtClean="0"/>
              <a:t>w obrębie granic UE</a:t>
            </a:r>
            <a:endParaRPr lang="pl-PL" dirty="0"/>
          </a:p>
        </p:txBody>
      </p:sp>
    </p:spTree>
    <p:extLst>
      <p:ext uri="{BB962C8B-B14F-4D97-AF65-F5344CB8AC3E}">
        <p14:creationId xmlns:p14="http://schemas.microsoft.com/office/powerpoint/2010/main" val="205748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24150" y="274638"/>
            <a:ext cx="5962650" cy="1143000"/>
          </a:xfrm>
        </p:spPr>
        <p:style>
          <a:lnRef idx="1">
            <a:schemeClr val="accent1"/>
          </a:lnRef>
          <a:fillRef idx="2">
            <a:schemeClr val="accent1"/>
          </a:fillRef>
          <a:effectRef idx="1">
            <a:schemeClr val="accent1"/>
          </a:effectRef>
          <a:fontRef idx="minor">
            <a:schemeClr val="dk1"/>
          </a:fontRef>
        </p:style>
        <p:txBody>
          <a:bodyPr/>
          <a:lstStyle/>
          <a:p>
            <a:r>
              <a:rPr lang="pl-PL" sz="2400" b="1" dirty="0" smtClean="0"/>
              <a:t>…w stosunku do okazu gatunku zagrożonego</a:t>
            </a:r>
            <a:endParaRPr lang="pl-PL" sz="2400" b="1" dirty="0"/>
          </a:p>
        </p:txBody>
      </p:sp>
      <p:sp>
        <p:nvSpPr>
          <p:cNvPr id="4" name="pole tekstowe 3"/>
          <p:cNvSpPr txBox="1"/>
          <p:nvPr/>
        </p:nvSpPr>
        <p:spPr>
          <a:xfrm>
            <a:off x="3990975" y="2009775"/>
            <a:ext cx="3429000" cy="769441"/>
          </a:xfrm>
          <a:prstGeom prst="rect">
            <a:avLst/>
          </a:prstGeom>
          <a:noFill/>
        </p:spPr>
        <p:txBody>
          <a:bodyPr wrap="square" rtlCol="0">
            <a:spAutoFit/>
          </a:bodyPr>
          <a:lstStyle/>
          <a:p>
            <a:r>
              <a:rPr lang="pl-PL" sz="4400" b="1" dirty="0" smtClean="0">
                <a:solidFill>
                  <a:schemeClr val="accent1"/>
                </a:solidFill>
              </a:rPr>
              <a:t>!!!OKAZU!!!</a:t>
            </a:r>
          </a:p>
        </p:txBody>
      </p:sp>
      <p:pic>
        <p:nvPicPr>
          <p:cNvPr id="7" name="Obraz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9687" y="2866711"/>
            <a:ext cx="2751576" cy="2458075"/>
          </a:xfrm>
          <a:prstGeom prst="rect">
            <a:avLst/>
          </a:prstGeom>
        </p:spPr>
      </p:pic>
      <p:sp>
        <p:nvSpPr>
          <p:cNvPr id="8" name="pole tekstowe 7"/>
          <p:cNvSpPr txBox="1"/>
          <p:nvPr/>
        </p:nvSpPr>
        <p:spPr>
          <a:xfrm>
            <a:off x="2552700" y="1794031"/>
            <a:ext cx="6305550" cy="4431983"/>
          </a:xfrm>
          <a:prstGeom prst="rect">
            <a:avLst/>
          </a:prstGeom>
          <a:solidFill>
            <a:schemeClr val="bg2">
              <a:lumMod val="20000"/>
              <a:lumOff val="80000"/>
            </a:schemeClr>
          </a:solidFill>
        </p:spPr>
        <p:txBody>
          <a:bodyPr wrap="square" rtlCol="0">
            <a:spAutoFit/>
          </a:bodyPr>
          <a:lstStyle/>
          <a:p>
            <a:pPr algn="ctr">
              <a:defRPr/>
            </a:pPr>
            <a:r>
              <a:rPr lang="pl-PL" altLang="pl-PL" sz="4800" dirty="0">
                <a:solidFill>
                  <a:srgbClr val="FF0000"/>
                </a:solidFill>
                <a:effectLst>
                  <a:outerShdw blurRad="38100" dist="38100" dir="2700000" algn="tl">
                    <a:srgbClr val="000000"/>
                  </a:outerShdw>
                </a:effectLst>
              </a:rPr>
              <a:t>„OKAZ CITES”</a:t>
            </a:r>
          </a:p>
          <a:p>
            <a:pPr algn="ctr">
              <a:defRPr/>
            </a:pPr>
            <a:endParaRPr lang="pl-PL" altLang="pl-PL" dirty="0">
              <a:effectLst>
                <a:outerShdw blurRad="38100" dist="38100" dir="2700000" algn="tl">
                  <a:srgbClr val="000000"/>
                </a:outerShdw>
              </a:effectLst>
            </a:endParaRPr>
          </a:p>
          <a:p>
            <a:pPr algn="ctr">
              <a:defRPr/>
            </a:pPr>
            <a:r>
              <a:rPr lang="pl-PL" altLang="pl-PL" b="1" dirty="0" smtClean="0">
                <a:effectLst>
                  <a:outerShdw blurRad="38100" dist="38100" dir="2700000" algn="tl">
                    <a:srgbClr val="000000">
                      <a:alpha val="43137"/>
                    </a:srgbClr>
                  </a:outerShdw>
                </a:effectLst>
              </a:rPr>
              <a:t>Art</a:t>
            </a:r>
            <a:r>
              <a:rPr lang="pl-PL" altLang="pl-PL" b="1" dirty="0">
                <a:effectLst>
                  <a:outerShdw blurRad="38100" dist="38100" dir="2700000" algn="tl">
                    <a:srgbClr val="000000">
                      <a:alpha val="43137"/>
                    </a:srgbClr>
                  </a:outerShdw>
                </a:effectLst>
              </a:rPr>
              <a:t>. 2 lit. t) rozporządzenia 338/97</a:t>
            </a:r>
          </a:p>
          <a:p>
            <a:pPr algn="ctr">
              <a:defRPr/>
            </a:pPr>
            <a:endParaRPr lang="pl-PL" altLang="pl-PL" dirty="0"/>
          </a:p>
          <a:p>
            <a:pPr algn="ctr">
              <a:defRPr/>
            </a:pPr>
            <a:r>
              <a:rPr lang="pl-PL" dirty="0"/>
              <a:t>„okaz” oznacza każde zwierzę lub roślinę, żywe lub martwe, należące do gatunku wymienionego w załącznikach od A do D, każdą jego </a:t>
            </a:r>
            <a:r>
              <a:rPr lang="pl-PL" dirty="0" smtClean="0"/>
              <a:t>część </a:t>
            </a:r>
            <a:r>
              <a:rPr lang="pl-PL" dirty="0"/>
              <a:t>lub produkt pochodny, </a:t>
            </a:r>
            <a:r>
              <a:rPr lang="pl-PL" dirty="0" smtClean="0"/>
              <a:t>zawarty</a:t>
            </a:r>
            <a:br>
              <a:rPr lang="pl-PL" dirty="0" smtClean="0"/>
            </a:br>
            <a:r>
              <a:rPr lang="pl-PL" dirty="0" smtClean="0"/>
              <a:t>w </a:t>
            </a:r>
            <a:r>
              <a:rPr lang="pl-PL" dirty="0"/>
              <a:t>innych towarach lub nie oraz wszelkie inne towary, </a:t>
            </a:r>
            <a:r>
              <a:rPr lang="pl-PL" u="sng" dirty="0"/>
              <a:t>które zgodnie z dołączonym dokumentem, </a:t>
            </a:r>
            <a:r>
              <a:rPr lang="pl-PL" u="sng" dirty="0" smtClean="0"/>
              <a:t>opakowaniem, </a:t>
            </a:r>
            <a:r>
              <a:rPr lang="pl-PL" u="sng" dirty="0"/>
              <a:t>oznakowaniem lub </a:t>
            </a:r>
            <a:r>
              <a:rPr lang="pl-PL" u="sng" dirty="0" smtClean="0"/>
              <a:t>etykietą </a:t>
            </a:r>
            <a:r>
              <a:rPr lang="pl-PL" u="sng" dirty="0"/>
              <a:t>lub wszelkimi innymi okolicznościami </a:t>
            </a:r>
            <a:r>
              <a:rPr lang="pl-PL" b="1" u="sng" dirty="0" smtClean="0">
                <a:solidFill>
                  <a:srgbClr val="FF0000"/>
                </a:solidFill>
              </a:rPr>
              <a:t>mają </a:t>
            </a:r>
            <a:r>
              <a:rPr lang="pl-PL" b="1" u="sng" dirty="0">
                <a:solidFill>
                  <a:srgbClr val="FF0000"/>
                </a:solidFill>
              </a:rPr>
              <a:t>zawierać lub zawierają części lub produkty pochodne zwierząt lub roślin należących do tych gatunków</a:t>
            </a:r>
            <a:r>
              <a:rPr lang="pl-PL" u="sng" dirty="0">
                <a:solidFill>
                  <a:srgbClr val="FF0000"/>
                </a:solidFill>
              </a:rPr>
              <a:t>…</a:t>
            </a:r>
            <a:endParaRPr lang="pl-PL" altLang="pl-PL" u="sng" dirty="0">
              <a:solidFill>
                <a:srgbClr val="FF0000"/>
              </a:solidFill>
            </a:endParaRPr>
          </a:p>
          <a:p>
            <a:endParaRPr lang="pl-PL" dirty="0"/>
          </a:p>
        </p:txBody>
      </p:sp>
      <p:sp>
        <p:nvSpPr>
          <p:cNvPr id="9" name="pole tekstowe 8"/>
          <p:cNvSpPr txBox="1"/>
          <p:nvPr/>
        </p:nvSpPr>
        <p:spPr>
          <a:xfrm>
            <a:off x="1271058" y="2549087"/>
            <a:ext cx="4191000" cy="923330"/>
          </a:xfrm>
          <a:prstGeom prst="rect">
            <a:avLst/>
          </a:prstGeom>
          <a:solidFill>
            <a:srgbClr val="FF9900"/>
          </a:solidFill>
        </p:spPr>
        <p:txBody>
          <a:bodyPr wrap="square" rtlCol="0">
            <a:spAutoFit/>
          </a:bodyPr>
          <a:lstStyle/>
          <a:p>
            <a:r>
              <a:rPr lang="pl-PL" dirty="0" smtClean="0"/>
              <a:t>Przepisy dotyczące CITES stosowane są i dotyczą </a:t>
            </a:r>
            <a:r>
              <a:rPr lang="pl-PL" b="1" dirty="0" smtClean="0">
                <a:solidFill>
                  <a:schemeClr val="accent1"/>
                </a:solidFill>
              </a:rPr>
              <a:t>TOWARU</a:t>
            </a:r>
            <a:r>
              <a:rPr lang="pl-PL" dirty="0" smtClean="0"/>
              <a:t> który spełnia definicję art. 2 lit t)</a:t>
            </a:r>
            <a:endParaRPr lang="pl-PL" dirty="0"/>
          </a:p>
        </p:txBody>
      </p:sp>
      <p:sp>
        <p:nvSpPr>
          <p:cNvPr id="10" name="pole tekstowe 9"/>
          <p:cNvSpPr txBox="1"/>
          <p:nvPr/>
        </p:nvSpPr>
        <p:spPr>
          <a:xfrm>
            <a:off x="1271058" y="3814306"/>
            <a:ext cx="5572125" cy="2862322"/>
          </a:xfrm>
          <a:prstGeom prst="rect">
            <a:avLst/>
          </a:prstGeom>
          <a:solidFill>
            <a:srgbClr val="92D050"/>
          </a:solidFill>
        </p:spPr>
        <p:txBody>
          <a:bodyPr wrap="square" rtlCol="0">
            <a:spAutoFit/>
          </a:bodyPr>
          <a:lstStyle/>
          <a:p>
            <a:r>
              <a:rPr lang="pl-PL" b="1" dirty="0">
                <a:solidFill>
                  <a:schemeClr val="accent1"/>
                </a:solidFill>
              </a:rPr>
              <a:t>w</a:t>
            </a:r>
            <a:r>
              <a:rPr lang="pl-PL" b="1" dirty="0" smtClean="0">
                <a:solidFill>
                  <a:schemeClr val="accent1"/>
                </a:solidFill>
              </a:rPr>
              <a:t>arto pamiętać:</a:t>
            </a:r>
          </a:p>
          <a:p>
            <a:r>
              <a:rPr lang="pl-PL" dirty="0" smtClean="0"/>
              <a:t>Postanowienia CITES w UE dotyczą przewozu</a:t>
            </a:r>
            <a:br>
              <a:rPr lang="pl-PL" dirty="0" smtClean="0"/>
            </a:br>
            <a:r>
              <a:rPr lang="pl-PL" dirty="0" smtClean="0"/>
              <a:t>i obrotu okazów gatunków zagrożonych wyginięciem z powodów handlowych. Czyli towaru, na który jest popyt, który ktoś chce kupić. Sprzedaż towaru, który jest reklamowany jako zawierający gatunki zagrożone, powoduje takie samo zagrożenie dla gatunku, poprzez utrzymywanie się popytu jak oryginalne produkty faktycznie zawierające pochodne.</a:t>
            </a:r>
          </a:p>
        </p:txBody>
      </p:sp>
    </p:spTree>
    <p:extLst>
      <p:ext uri="{BB962C8B-B14F-4D97-AF65-F5344CB8AC3E}">
        <p14:creationId xmlns:p14="http://schemas.microsoft.com/office/powerpoint/2010/main" val="3590643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Obraz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304800" y="5924550"/>
            <a:ext cx="4581525" cy="646331"/>
          </a:xfrm>
          <a:prstGeom prst="rect">
            <a:avLst/>
          </a:prstGeom>
          <a:solidFill>
            <a:srgbClr val="FF9900"/>
          </a:solidFill>
        </p:spPr>
        <p:txBody>
          <a:bodyPr wrap="square" rtlCol="0">
            <a:spAutoFit/>
          </a:bodyPr>
          <a:lstStyle/>
          <a:p>
            <a:r>
              <a:rPr lang="pl-PL" dirty="0" smtClean="0"/>
              <a:t>Ara szafirowa - </a:t>
            </a:r>
            <a:r>
              <a:rPr lang="pl-PL" i="1" dirty="0"/>
              <a:t>Ara </a:t>
            </a:r>
            <a:r>
              <a:rPr lang="pl-PL" i="1" dirty="0" err="1" smtClean="0"/>
              <a:t>glaucogularis</a:t>
            </a:r>
            <a:r>
              <a:rPr lang="pl-PL" i="1" dirty="0" smtClean="0"/>
              <a:t> </a:t>
            </a:r>
            <a:r>
              <a:rPr lang="pl-PL" dirty="0" smtClean="0"/>
              <a:t>aneks/załącznik A</a:t>
            </a:r>
            <a:endParaRPr lang="pl-PL" dirty="0"/>
          </a:p>
        </p:txBody>
      </p:sp>
    </p:spTree>
    <p:extLst>
      <p:ext uri="{BB962C8B-B14F-4D97-AF65-F5344CB8AC3E}">
        <p14:creationId xmlns:p14="http://schemas.microsoft.com/office/powerpoint/2010/main" val="18832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idx="4294967295"/>
          </p:nvPr>
        </p:nvSpPr>
        <p:spPr>
          <a:xfrm>
            <a:off x="457200" y="277813"/>
            <a:ext cx="8229600" cy="5853112"/>
          </a:xfrm>
        </p:spPr>
        <p:txBody>
          <a:bodyPr/>
          <a:lstStyle/>
          <a:p>
            <a:endParaRPr lang="pl-PL" altLang="pl-PL" smtClean="0"/>
          </a:p>
        </p:txBody>
      </p:sp>
      <p:pic>
        <p:nvPicPr>
          <p:cNvPr id="10243" name="Picture 5" descr="ATT00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33375"/>
            <a:ext cx="8280400"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4010025" y="5620345"/>
            <a:ext cx="4665663" cy="923330"/>
          </a:xfrm>
          <a:prstGeom prst="rect">
            <a:avLst/>
          </a:prstGeom>
          <a:solidFill>
            <a:srgbClr val="FF9900"/>
          </a:solidFill>
        </p:spPr>
        <p:txBody>
          <a:bodyPr wrap="square" rtlCol="0">
            <a:spAutoFit/>
          </a:bodyPr>
          <a:lstStyle/>
          <a:p>
            <a:r>
              <a:rPr lang="pl-PL" dirty="0" smtClean="0"/>
              <a:t>Nalewki z połoza </a:t>
            </a:r>
            <a:r>
              <a:rPr lang="pl-PL" dirty="0" err="1" smtClean="0"/>
              <a:t>piskatora</a:t>
            </a:r>
            <a:r>
              <a:rPr lang="pl-PL" dirty="0" smtClean="0"/>
              <a:t> (</a:t>
            </a:r>
            <a:r>
              <a:rPr lang="pl-PL" i="1" dirty="0" smtClean="0"/>
              <a:t>Xenochrophis piscator</a:t>
            </a:r>
            <a:r>
              <a:rPr lang="pl-PL" dirty="0" smtClean="0"/>
              <a:t>) i skorpiona z rodzaju </a:t>
            </a:r>
            <a:r>
              <a:rPr lang="pl-PL" i="1" dirty="0" err="1" smtClean="0"/>
              <a:t>Heterometrus</a:t>
            </a:r>
            <a:r>
              <a:rPr lang="pl-PL" i="1" dirty="0" smtClean="0"/>
              <a:t> spp</a:t>
            </a:r>
            <a:r>
              <a:rPr lang="pl-PL" dirty="0" smtClean="0"/>
              <a:t>. aneks/załącznik B</a:t>
            </a:r>
            <a:endParaRPr lang="pl-PL" dirty="0"/>
          </a:p>
        </p:txBody>
      </p:sp>
    </p:spTree>
    <p:extLst>
      <p:ext uri="{BB962C8B-B14F-4D97-AF65-F5344CB8AC3E}">
        <p14:creationId xmlns:p14="http://schemas.microsoft.com/office/powerpoint/2010/main" val="3228870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181099" y="1552576"/>
            <a:ext cx="7725833" cy="4705350"/>
          </a:xfrm>
        </p:spPr>
        <p:txBody>
          <a:bodyPr/>
          <a:lstStyle/>
          <a:p>
            <a:pPr marL="0" indent="0">
              <a:buNone/>
            </a:pPr>
            <a:r>
              <a:rPr lang="pl-PL" sz="2800" b="1" dirty="0" smtClean="0">
                <a:solidFill>
                  <a:srgbClr val="00B050"/>
                </a:solidFill>
              </a:rPr>
              <a:t>OCHRONA KOMPLEKSOWA  </a:t>
            </a:r>
          </a:p>
          <a:p>
            <a:pPr marL="0" indent="0">
              <a:buNone/>
            </a:pPr>
            <a:r>
              <a:rPr lang="pl-PL" sz="2800" dirty="0" smtClean="0"/>
              <a:t>- Parki Narodowe</a:t>
            </a:r>
          </a:p>
          <a:p>
            <a:pPr marL="0" indent="0">
              <a:buNone/>
            </a:pPr>
            <a:r>
              <a:rPr lang="pl-PL" sz="2800" dirty="0" smtClean="0"/>
              <a:t>- rezerwaty przyrody</a:t>
            </a:r>
          </a:p>
          <a:p>
            <a:pPr marL="0" indent="0">
              <a:buNone/>
            </a:pPr>
            <a:r>
              <a:rPr lang="pl-PL" sz="2800" dirty="0" smtClean="0"/>
              <a:t>- użytki ekologiczne</a:t>
            </a:r>
          </a:p>
          <a:p>
            <a:pPr>
              <a:buFontTx/>
              <a:buChar char="-"/>
            </a:pPr>
            <a:endParaRPr lang="pl-PL" sz="2800" dirty="0" smtClean="0"/>
          </a:p>
          <a:p>
            <a:pPr marL="0" indent="0">
              <a:buNone/>
            </a:pPr>
            <a:r>
              <a:rPr lang="pl-PL" sz="2800" b="1" dirty="0" smtClean="0">
                <a:solidFill>
                  <a:srgbClr val="00B050"/>
                </a:solidFill>
              </a:rPr>
              <a:t>OCHRONA GATUNKOWA</a:t>
            </a:r>
          </a:p>
          <a:p>
            <a:pPr marL="0" indent="0">
              <a:buNone/>
            </a:pPr>
            <a:r>
              <a:rPr lang="pl-PL" sz="2800" dirty="0" smtClean="0"/>
              <a:t>gatunki chronione w ich naturalnym środowisku oraz poza nim, zarówno na poziomie krajowym jak i międzynarodowym</a:t>
            </a:r>
          </a:p>
        </p:txBody>
      </p:sp>
      <p:sp>
        <p:nvSpPr>
          <p:cNvPr id="4" name="Tytuł 3"/>
          <p:cNvSpPr txBox="1">
            <a:spLocks noGrp="1"/>
          </p:cNvSpPr>
          <p:nvPr>
            <p:ph type="title"/>
          </p:nvPr>
        </p:nvSpPr>
        <p:spPr>
          <a:xfrm>
            <a:off x="2314575" y="615305"/>
            <a:ext cx="6372225" cy="4616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altLang="pl-PL" sz="2400" b="1" dirty="0" smtClean="0">
                <a:solidFill>
                  <a:srgbClr val="000000"/>
                </a:solidFill>
              </a:rPr>
              <a:t>FORMY OCHRONY PRZYRODY</a:t>
            </a:r>
            <a:endParaRPr lang="pl-PL" altLang="pl-PL" sz="2400" b="1" dirty="0"/>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9060" y="2019300"/>
            <a:ext cx="2367740" cy="2481262"/>
          </a:xfrm>
          <a:prstGeom prst="rect">
            <a:avLst/>
          </a:prstGeom>
        </p:spPr>
      </p:pic>
    </p:spTree>
    <p:extLst>
      <p:ext uri="{BB962C8B-B14F-4D97-AF65-F5344CB8AC3E}">
        <p14:creationId xmlns:p14="http://schemas.microsoft.com/office/powerpoint/2010/main" val="1087055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5" descr="CITES 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3375"/>
            <a:ext cx="8135938" cy="610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2895600" y="6010275"/>
            <a:ext cx="5656263" cy="646331"/>
          </a:xfrm>
          <a:prstGeom prst="rect">
            <a:avLst/>
          </a:prstGeom>
          <a:solidFill>
            <a:srgbClr val="FF9900"/>
          </a:solidFill>
        </p:spPr>
        <p:txBody>
          <a:bodyPr wrap="square" rtlCol="0">
            <a:spAutoFit/>
          </a:bodyPr>
          <a:lstStyle/>
          <a:p>
            <a:r>
              <a:rPr lang="pl-PL" dirty="0" smtClean="0"/>
              <a:t>Torebka wykonana ze skóry pytona siatkowanego (</a:t>
            </a:r>
            <a:r>
              <a:rPr lang="pl-PL" i="1" dirty="0" smtClean="0"/>
              <a:t>Python reticulatus</a:t>
            </a:r>
            <a:r>
              <a:rPr lang="pl-PL" dirty="0" smtClean="0"/>
              <a:t>) aneks/załącznik B</a:t>
            </a:r>
            <a:endParaRPr lang="pl-PL" dirty="0"/>
          </a:p>
        </p:txBody>
      </p:sp>
    </p:spTree>
    <p:extLst>
      <p:ext uri="{BB962C8B-B14F-4D97-AF65-F5344CB8AC3E}">
        <p14:creationId xmlns:p14="http://schemas.microsoft.com/office/powerpoint/2010/main" val="423098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ikra"/>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23850" y="188913"/>
            <a:ext cx="8640763" cy="6480175"/>
          </a:xfrm>
          <a:noFill/>
        </p:spPr>
      </p:pic>
      <p:sp>
        <p:nvSpPr>
          <p:cNvPr id="2" name="pole tekstowe 1"/>
          <p:cNvSpPr txBox="1"/>
          <p:nvPr/>
        </p:nvSpPr>
        <p:spPr>
          <a:xfrm>
            <a:off x="6030913" y="5191760"/>
            <a:ext cx="2933700" cy="1477328"/>
          </a:xfrm>
          <a:prstGeom prst="rect">
            <a:avLst/>
          </a:prstGeom>
          <a:solidFill>
            <a:srgbClr val="FF9900"/>
          </a:solidFill>
        </p:spPr>
        <p:txBody>
          <a:bodyPr wrap="square" rtlCol="0">
            <a:spAutoFit/>
          </a:bodyPr>
          <a:lstStyle/>
          <a:p>
            <a:r>
              <a:rPr lang="pl-PL" dirty="0" smtClean="0"/>
              <a:t>Namiastka kawioru wykonana z mięsa ryb jesiotrowatych – według opisu na wieczku – OKAZ CITES aneks/załącznik B</a:t>
            </a:r>
            <a:endParaRPr lang="pl-PL" dirty="0"/>
          </a:p>
        </p:txBody>
      </p:sp>
      <p:sp>
        <p:nvSpPr>
          <p:cNvPr id="3" name="pole tekstowe 2"/>
          <p:cNvSpPr txBox="1"/>
          <p:nvPr/>
        </p:nvSpPr>
        <p:spPr>
          <a:xfrm>
            <a:off x="323850" y="19050"/>
            <a:ext cx="352425" cy="1569660"/>
          </a:xfrm>
          <a:prstGeom prst="rect">
            <a:avLst/>
          </a:prstGeom>
          <a:noFill/>
        </p:spPr>
        <p:txBody>
          <a:bodyPr wrap="square" rtlCol="0">
            <a:spAutoFit/>
          </a:bodyPr>
          <a:lstStyle/>
          <a:p>
            <a:endParaRPr lang="pl-PL" sz="9600" dirty="0"/>
          </a:p>
        </p:txBody>
      </p:sp>
      <p:cxnSp>
        <p:nvCxnSpPr>
          <p:cNvPr id="8" name="Łącznik prosty ze strzałką 7"/>
          <p:cNvCxnSpPr/>
          <p:nvPr/>
        </p:nvCxnSpPr>
        <p:spPr>
          <a:xfrm>
            <a:off x="676275" y="80388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251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kawior im"/>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468313" y="404813"/>
            <a:ext cx="8223250" cy="6167437"/>
          </a:xfrm>
          <a:noFill/>
        </p:spPr>
      </p:pic>
      <p:sp>
        <p:nvSpPr>
          <p:cNvPr id="2" name="pole tekstowe 1"/>
          <p:cNvSpPr txBox="1"/>
          <p:nvPr/>
        </p:nvSpPr>
        <p:spPr>
          <a:xfrm>
            <a:off x="371475" y="5371921"/>
            <a:ext cx="2981325" cy="1200329"/>
          </a:xfrm>
          <a:prstGeom prst="rect">
            <a:avLst/>
          </a:prstGeom>
          <a:solidFill>
            <a:srgbClr val="FF9900"/>
          </a:solidFill>
        </p:spPr>
        <p:txBody>
          <a:bodyPr wrap="square" rtlCol="0">
            <a:spAutoFit/>
          </a:bodyPr>
          <a:lstStyle/>
          <a:p>
            <a:r>
              <a:rPr lang="pl-PL" dirty="0" smtClean="0"/>
              <a:t>Puszka pozbawiona tej informacji i z napisem „imitacja” – nie spełnia definicji OKAZU</a:t>
            </a:r>
            <a:endParaRPr lang="pl-PL" dirty="0"/>
          </a:p>
        </p:txBody>
      </p:sp>
    </p:spTree>
    <p:extLst>
      <p:ext uri="{BB962C8B-B14F-4D97-AF65-F5344CB8AC3E}">
        <p14:creationId xmlns:p14="http://schemas.microsoft.com/office/powerpoint/2010/main" val="1619961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Symbol zastępczy zawartości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340225" y="147638"/>
            <a:ext cx="4425950" cy="3317875"/>
          </a:xfrm>
        </p:spPr>
      </p:pic>
      <p:sp>
        <p:nvSpPr>
          <p:cNvPr id="4" name="Symbol zastępczy numeru slajdu 3"/>
          <p:cNvSpPr>
            <a:spLocks noGrp="1"/>
          </p:cNvSpPr>
          <p:nvPr>
            <p:ph type="sldNum" sz="quarter" idx="12"/>
          </p:nvPr>
        </p:nvSpPr>
        <p:spPr/>
        <p:txBody>
          <a:bodyPr/>
          <a:lstStyle/>
          <a:p>
            <a:pPr>
              <a:defRPr/>
            </a:pPr>
            <a:fld id="{076915AF-E6D2-4B2F-B0FB-832014B1E961}" type="slidenum">
              <a:rPr lang="pl-PL" smtClean="0"/>
              <a:pPr>
                <a:defRPr/>
              </a:pPr>
              <a:t>23</a:t>
            </a:fld>
            <a:endParaRPr lang="pl-PL"/>
          </a:p>
        </p:txBody>
      </p:sp>
      <p:pic>
        <p:nvPicPr>
          <p:cNvPr id="14341" name="Obraz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0713" y="2579688"/>
            <a:ext cx="4983162" cy="373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5838825" y="5136971"/>
            <a:ext cx="3009900" cy="1477328"/>
          </a:xfrm>
          <a:prstGeom prst="rect">
            <a:avLst/>
          </a:prstGeom>
          <a:solidFill>
            <a:srgbClr val="FF9900"/>
          </a:solidFill>
        </p:spPr>
        <p:txBody>
          <a:bodyPr wrap="square" rtlCol="0">
            <a:spAutoFit/>
          </a:bodyPr>
          <a:lstStyle/>
          <a:p>
            <a:r>
              <a:rPr lang="pl-PL" dirty="0" smtClean="0"/>
              <a:t>Produkt zawiera w swym składzie pochodne pławikoników morskich (</a:t>
            </a:r>
            <a:r>
              <a:rPr lang="pl-PL" i="1" dirty="0" err="1" smtClean="0"/>
              <a:t>Hippocampus</a:t>
            </a:r>
            <a:r>
              <a:rPr lang="pl-PL" i="1" dirty="0" smtClean="0"/>
              <a:t> sp</a:t>
            </a:r>
            <a:r>
              <a:rPr lang="pl-PL" dirty="0" smtClean="0"/>
              <a:t>.) aneks/załącznik B</a:t>
            </a:r>
            <a:endParaRPr lang="pl-PL" dirty="0"/>
          </a:p>
        </p:txBody>
      </p:sp>
    </p:spTree>
    <p:extLst>
      <p:ext uri="{BB962C8B-B14F-4D97-AF65-F5344CB8AC3E}">
        <p14:creationId xmlns:p14="http://schemas.microsoft.com/office/powerpoint/2010/main" val="942047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3062288"/>
            <a:ext cx="4884738" cy="36591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6" descr="240_216_b1_html_1e080e6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0538" y="274638"/>
            <a:ext cx="4386262" cy="3946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pole tekstowe 1"/>
          <p:cNvSpPr txBox="1"/>
          <p:nvPr/>
        </p:nvSpPr>
        <p:spPr>
          <a:xfrm>
            <a:off x="6143624" y="4991100"/>
            <a:ext cx="2676525" cy="1477328"/>
          </a:xfrm>
          <a:prstGeom prst="rect">
            <a:avLst/>
          </a:prstGeom>
          <a:solidFill>
            <a:srgbClr val="FF9900"/>
          </a:solidFill>
        </p:spPr>
        <p:txBody>
          <a:bodyPr wrap="square" rtlCol="0">
            <a:spAutoFit/>
          </a:bodyPr>
          <a:lstStyle/>
          <a:p>
            <a:r>
              <a:rPr lang="pl-PL" dirty="0" smtClean="0"/>
              <a:t>Tłuszcz i preparat zawierający sadło i pochodne niedźwiedzia (</a:t>
            </a:r>
            <a:r>
              <a:rPr lang="pl-PL" i="1" dirty="0" err="1" smtClean="0"/>
              <a:t>Ursidae</a:t>
            </a:r>
            <a:r>
              <a:rPr lang="pl-PL" i="1" dirty="0" smtClean="0"/>
              <a:t> </a:t>
            </a:r>
            <a:r>
              <a:rPr lang="pl-PL" i="1" dirty="0" err="1" smtClean="0"/>
              <a:t>spp</a:t>
            </a:r>
            <a:r>
              <a:rPr lang="pl-PL" dirty="0" smtClean="0"/>
              <a:t>.) aneks/załącznik A</a:t>
            </a:r>
            <a:endParaRPr lang="pl-PL" dirty="0"/>
          </a:p>
        </p:txBody>
      </p:sp>
    </p:spTree>
    <p:extLst>
      <p:ext uri="{BB962C8B-B14F-4D97-AF65-F5344CB8AC3E}">
        <p14:creationId xmlns:p14="http://schemas.microsoft.com/office/powerpoint/2010/main" val="217355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457449" y="512763"/>
            <a:ext cx="5800725" cy="773112"/>
          </a:xfrm>
        </p:spPr>
        <p:style>
          <a:lnRef idx="1">
            <a:schemeClr val="accent1"/>
          </a:lnRef>
          <a:fillRef idx="2">
            <a:schemeClr val="accent1"/>
          </a:fillRef>
          <a:effectRef idx="1">
            <a:schemeClr val="accent1"/>
          </a:effectRef>
          <a:fontRef idx="minor">
            <a:schemeClr val="dk1"/>
          </a:fontRef>
        </p:style>
        <p:txBody>
          <a:bodyPr/>
          <a:lstStyle/>
          <a:p>
            <a:r>
              <a:rPr lang="pl-PL" dirty="0" smtClean="0"/>
              <a:t>Okazy zagrożone</a:t>
            </a:r>
            <a:endParaRPr lang="pl-PL" dirty="0"/>
          </a:p>
        </p:txBody>
      </p:sp>
      <p:pic>
        <p:nvPicPr>
          <p:cNvPr id="4" name="Obraz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47975" y="1666875"/>
            <a:ext cx="4640263" cy="49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pole tekstowe 4"/>
          <p:cNvSpPr txBox="1"/>
          <p:nvPr/>
        </p:nvSpPr>
        <p:spPr>
          <a:xfrm>
            <a:off x="1133475" y="2095500"/>
            <a:ext cx="4991100" cy="1200329"/>
          </a:xfrm>
          <a:prstGeom prst="rect">
            <a:avLst/>
          </a:prstGeom>
          <a:solidFill>
            <a:srgbClr val="FF9900"/>
          </a:solidFill>
        </p:spPr>
        <p:txBody>
          <a:bodyPr wrap="square" rtlCol="0">
            <a:spAutoFit/>
          </a:bodyPr>
          <a:lstStyle/>
          <a:p>
            <a:r>
              <a:rPr lang="pl-PL" dirty="0" smtClean="0"/>
              <a:t>Lista gatunków zagrożonych wyginięciem objętych postanowieniami CITES obejmuje </a:t>
            </a:r>
            <a:r>
              <a:rPr lang="pl-PL" dirty="0"/>
              <a:t>około </a:t>
            </a:r>
            <a:r>
              <a:rPr lang="pl-PL" dirty="0" smtClean="0"/>
              <a:t>30 000 </a:t>
            </a:r>
            <a:r>
              <a:rPr lang="pl-PL" dirty="0"/>
              <a:t>gatunków roślin oraz </a:t>
            </a:r>
            <a:r>
              <a:rPr lang="pl-PL" dirty="0" smtClean="0"/>
              <a:t>5 600 </a:t>
            </a:r>
            <a:r>
              <a:rPr lang="pl-PL" dirty="0"/>
              <a:t>gatunków </a:t>
            </a:r>
            <a:r>
              <a:rPr lang="pl-PL" dirty="0" smtClean="0"/>
              <a:t>zwierząt.</a:t>
            </a:r>
            <a:endParaRPr lang="pl-PL" dirty="0"/>
          </a:p>
        </p:txBody>
      </p:sp>
      <p:sp>
        <p:nvSpPr>
          <p:cNvPr id="6" name="pole tekstowe 5"/>
          <p:cNvSpPr txBox="1"/>
          <p:nvPr/>
        </p:nvSpPr>
        <p:spPr>
          <a:xfrm>
            <a:off x="2847975" y="3710781"/>
            <a:ext cx="5981699" cy="2613023"/>
          </a:xfrm>
          <a:prstGeom prst="rect">
            <a:avLst/>
          </a:prstGeom>
          <a:solidFill>
            <a:srgbClr val="92D050"/>
          </a:solidFill>
        </p:spPr>
        <p:txBody>
          <a:bodyPr wrap="square" rtlCol="0">
            <a:spAutoFit/>
          </a:bodyPr>
          <a:lstStyle/>
          <a:p>
            <a:pPr>
              <a:lnSpc>
                <a:spcPct val="90000"/>
              </a:lnSpc>
              <a:buFontTx/>
              <a:buNone/>
            </a:pPr>
            <a:r>
              <a:rPr lang="pl-PL" altLang="pl-PL" b="1" dirty="0" smtClean="0"/>
              <a:t>Lista roślin i zwierząt CITES:</a:t>
            </a:r>
          </a:p>
          <a:p>
            <a:pPr>
              <a:lnSpc>
                <a:spcPct val="90000"/>
              </a:lnSpc>
              <a:buFontTx/>
              <a:buNone/>
            </a:pPr>
            <a:endParaRPr lang="pl-PL" altLang="pl-PL" b="1" dirty="0" smtClean="0"/>
          </a:p>
          <a:p>
            <a:pPr algn="ctr">
              <a:lnSpc>
                <a:spcPct val="90000"/>
              </a:lnSpc>
              <a:buFontTx/>
              <a:buNone/>
            </a:pPr>
            <a:r>
              <a:rPr lang="pl-PL" altLang="pl-PL" b="1" dirty="0" smtClean="0"/>
              <a:t>ROZPORZĄDZENIE </a:t>
            </a:r>
            <a:r>
              <a:rPr lang="pl-PL" altLang="pl-PL" b="1" dirty="0"/>
              <a:t>KOMISJI (WE)</a:t>
            </a:r>
          </a:p>
          <a:p>
            <a:pPr algn="ctr">
              <a:lnSpc>
                <a:spcPct val="90000"/>
              </a:lnSpc>
              <a:buFontTx/>
              <a:buNone/>
            </a:pPr>
            <a:r>
              <a:rPr lang="pl-PL" altLang="pl-PL" b="1" dirty="0"/>
              <a:t>Nr </a:t>
            </a:r>
            <a:r>
              <a:rPr lang="pl-PL" altLang="pl-PL" b="1" dirty="0" smtClean="0"/>
              <a:t>2019/2117</a:t>
            </a:r>
            <a:endParaRPr lang="pl-PL" altLang="pl-PL" b="1" dirty="0"/>
          </a:p>
          <a:p>
            <a:pPr algn="ctr">
              <a:lnSpc>
                <a:spcPct val="90000"/>
              </a:lnSpc>
              <a:buFontTx/>
              <a:buNone/>
            </a:pPr>
            <a:endParaRPr lang="pl-PL" altLang="pl-PL" b="1" dirty="0"/>
          </a:p>
          <a:p>
            <a:pPr algn="ctr">
              <a:lnSpc>
                <a:spcPct val="90000"/>
              </a:lnSpc>
              <a:buFontTx/>
              <a:buNone/>
            </a:pPr>
            <a:r>
              <a:rPr lang="pl-PL" altLang="pl-PL" dirty="0"/>
              <a:t>z dnia </a:t>
            </a:r>
            <a:r>
              <a:rPr lang="pl-PL" altLang="pl-PL" dirty="0" smtClean="0"/>
              <a:t>29 listopada 2019 </a:t>
            </a:r>
            <a:r>
              <a:rPr lang="pl-PL" altLang="pl-PL" dirty="0"/>
              <a:t>r.</a:t>
            </a:r>
          </a:p>
          <a:p>
            <a:pPr algn="ctr">
              <a:lnSpc>
                <a:spcPct val="90000"/>
              </a:lnSpc>
              <a:buFontTx/>
              <a:buNone/>
            </a:pPr>
            <a:r>
              <a:rPr lang="pl-PL" altLang="pl-PL" dirty="0"/>
              <a:t>zmieniające rozporządzenie Rady (WE) nr </a:t>
            </a:r>
            <a:r>
              <a:rPr lang="pl-PL" altLang="pl-PL" dirty="0" smtClean="0"/>
              <a:t>338/97</a:t>
            </a:r>
            <a:br>
              <a:rPr lang="pl-PL" altLang="pl-PL" dirty="0" smtClean="0"/>
            </a:br>
            <a:r>
              <a:rPr lang="pl-PL" altLang="pl-PL" dirty="0" smtClean="0"/>
              <a:t>w </a:t>
            </a:r>
            <a:r>
              <a:rPr lang="pl-PL" altLang="pl-PL" dirty="0"/>
              <a:t>sprawie ochrony gatunków dzikiej fauny i </a:t>
            </a:r>
            <a:r>
              <a:rPr lang="pl-PL" altLang="pl-PL" dirty="0" smtClean="0"/>
              <a:t>flory</a:t>
            </a:r>
            <a:br>
              <a:rPr lang="pl-PL" altLang="pl-PL" dirty="0" smtClean="0"/>
            </a:br>
            <a:r>
              <a:rPr lang="pl-PL" altLang="pl-PL" dirty="0" smtClean="0"/>
              <a:t>w </a:t>
            </a:r>
            <a:r>
              <a:rPr lang="pl-PL" altLang="pl-PL" dirty="0"/>
              <a:t>drodze regulacji handlu nimi</a:t>
            </a:r>
          </a:p>
          <a:p>
            <a:endParaRPr lang="pl-PL" dirty="0"/>
          </a:p>
        </p:txBody>
      </p:sp>
    </p:spTree>
    <p:extLst>
      <p:ext uri="{BB962C8B-B14F-4D97-AF65-F5344CB8AC3E}">
        <p14:creationId xmlns:p14="http://schemas.microsoft.com/office/powerpoint/2010/main" val="187443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5875" y="1339850"/>
            <a:ext cx="2435225"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0013" y="4529138"/>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az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56313" y="3257550"/>
            <a:ext cx="21907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az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55988" y="3752850"/>
            <a:ext cx="2251075"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Obraz 1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37126" y="5365750"/>
            <a:ext cx="1889125"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Obraz 1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243013" y="4900613"/>
            <a:ext cx="2011362"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2803526" y="457199"/>
            <a:ext cx="4864100" cy="5847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pl-PL" sz="3200" dirty="0" smtClean="0"/>
              <a:t>IDENTYFIKACJA OKAZU</a:t>
            </a:r>
            <a:endParaRPr lang="pl-PL" sz="3200" dirty="0"/>
          </a:p>
        </p:txBody>
      </p:sp>
      <p:pic>
        <p:nvPicPr>
          <p:cNvPr id="7" name="Obraz 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929313" y="320675"/>
            <a:ext cx="231775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9"/>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764088" y="1604963"/>
            <a:ext cx="208280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954338" y="823913"/>
            <a:ext cx="2608262"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Obraz 15"/>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562600" y="2385219"/>
            <a:ext cx="1747838"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Obraz 1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871244" y="3856038"/>
            <a:ext cx="2725737"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az 12"/>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2525713" y="1993900"/>
            <a:ext cx="234632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0"/>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208213" y="3400425"/>
            <a:ext cx="2019300"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Obraz 18"/>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730159" y="1902051"/>
            <a:ext cx="4672013"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5969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500"/>
                                        <p:tgtEl>
                                          <p:spTgt spid="13"/>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4"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4" fill="hold"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down)">
                                      <p:cBhvr>
                                        <p:cTn id="7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ymbol zastępczy zawartości 1"/>
          <p:cNvSpPr>
            <a:spLocks noGrp="1"/>
          </p:cNvSpPr>
          <p:nvPr>
            <p:ph idx="1"/>
          </p:nvPr>
        </p:nvSpPr>
        <p:spPr>
          <a:xfrm>
            <a:off x="2689225" y="3095625"/>
            <a:ext cx="5726112" cy="2913063"/>
          </a:xfrm>
        </p:spPr>
        <p:txBody>
          <a:bodyPr/>
          <a:lstStyle/>
          <a:p>
            <a:r>
              <a:rPr lang="pl-PL" altLang="pl-PL" sz="2400" b="1" dirty="0" smtClean="0">
                <a:solidFill>
                  <a:srgbClr val="FF0000"/>
                </a:solidFill>
              </a:rPr>
              <a:t>XI wiek </a:t>
            </a:r>
            <a:r>
              <a:rPr lang="pl-PL" altLang="pl-PL" sz="2400" dirty="0" smtClean="0"/>
              <a:t>- Bolesław Chrobry – ochrona bobra europejskiego (</a:t>
            </a:r>
            <a:r>
              <a:rPr lang="pl-PL" altLang="pl-PL" sz="2400" i="1" dirty="0" smtClean="0"/>
              <a:t>Castor fiber</a:t>
            </a:r>
            <a:r>
              <a:rPr lang="pl-PL" altLang="pl-PL" sz="2400" dirty="0" smtClean="0"/>
              <a:t>)</a:t>
            </a:r>
          </a:p>
          <a:p>
            <a:r>
              <a:rPr lang="pl-PL" altLang="pl-PL" sz="2400" b="1" dirty="0">
                <a:solidFill>
                  <a:srgbClr val="FF0000"/>
                </a:solidFill>
              </a:rPr>
              <a:t>r</a:t>
            </a:r>
            <a:r>
              <a:rPr lang="pl-PL" altLang="pl-PL" sz="2400" b="1" dirty="0" smtClean="0">
                <a:solidFill>
                  <a:srgbClr val="FF0000"/>
                </a:solidFill>
              </a:rPr>
              <a:t>ok 1347</a:t>
            </a:r>
            <a:r>
              <a:rPr lang="pl-PL" altLang="pl-PL" sz="2400" dirty="0" smtClean="0"/>
              <a:t> – Statut Wiślicki – kary za wyręb dębów (</a:t>
            </a:r>
            <a:r>
              <a:rPr lang="pl-PL" altLang="pl-PL" sz="2400" i="1" dirty="0" err="1" smtClean="0"/>
              <a:t>Quercus</a:t>
            </a:r>
            <a:r>
              <a:rPr lang="pl-PL" altLang="pl-PL" sz="2400" i="1" dirty="0" smtClean="0"/>
              <a:t> </a:t>
            </a:r>
            <a:r>
              <a:rPr lang="pl-PL" altLang="pl-PL" sz="2400" i="1" dirty="0" err="1" smtClean="0"/>
              <a:t>spp</a:t>
            </a:r>
            <a:r>
              <a:rPr lang="pl-PL" altLang="pl-PL" sz="2400" dirty="0" smtClean="0"/>
              <a:t>.)</a:t>
            </a:r>
          </a:p>
          <a:p>
            <a:r>
              <a:rPr lang="pl-PL" altLang="pl-PL" sz="2400" b="1" dirty="0" smtClean="0">
                <a:solidFill>
                  <a:srgbClr val="FF0000"/>
                </a:solidFill>
              </a:rPr>
              <a:t>Władysław Jagiełło </a:t>
            </a:r>
            <a:r>
              <a:rPr lang="pl-PL" altLang="pl-PL" sz="2400" dirty="0" smtClean="0"/>
              <a:t>– ochrona przed wyrębem i eksportem drewna cisowego (</a:t>
            </a:r>
            <a:r>
              <a:rPr lang="pl-PL" altLang="pl-PL" sz="2400" i="1" dirty="0" err="1" smtClean="0"/>
              <a:t>Taxus</a:t>
            </a:r>
            <a:r>
              <a:rPr lang="pl-PL" altLang="pl-PL" sz="2400" i="1" dirty="0" smtClean="0"/>
              <a:t> </a:t>
            </a:r>
            <a:r>
              <a:rPr lang="pl-PL" altLang="pl-PL" sz="2400" i="1" dirty="0" err="1" smtClean="0"/>
              <a:t>baccata</a:t>
            </a:r>
            <a:r>
              <a:rPr lang="pl-PL" altLang="pl-PL" sz="2400" dirty="0" smtClean="0"/>
              <a:t>)</a:t>
            </a:r>
          </a:p>
        </p:txBody>
      </p:sp>
      <p:sp>
        <p:nvSpPr>
          <p:cNvPr id="5123"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pic>
        <p:nvPicPr>
          <p:cNvPr id="51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7913" y="530650"/>
            <a:ext cx="2616200"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ole tekstowe 2"/>
          <p:cNvSpPr txBox="1"/>
          <p:nvPr/>
        </p:nvSpPr>
        <p:spPr>
          <a:xfrm>
            <a:off x="2181223" y="726397"/>
            <a:ext cx="3800475"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sz="2400" b="1" dirty="0" smtClean="0"/>
              <a:t>Początki </a:t>
            </a:r>
            <a:r>
              <a:rPr lang="pl-PL" sz="2400" b="1" dirty="0"/>
              <a:t>ochrony przyrody w Polsce</a:t>
            </a:r>
          </a:p>
        </p:txBody>
      </p:sp>
      <p:sp>
        <p:nvSpPr>
          <p:cNvPr id="4" name="pole tekstowe 3"/>
          <p:cNvSpPr txBox="1"/>
          <p:nvPr/>
        </p:nvSpPr>
        <p:spPr>
          <a:xfrm>
            <a:off x="2181224" y="1878013"/>
            <a:ext cx="380047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pl-PL" sz="2400" dirty="0"/>
              <a:t>Ochrona gatunkowa</a:t>
            </a:r>
          </a:p>
        </p:txBody>
      </p:sp>
      <p:sp>
        <p:nvSpPr>
          <p:cNvPr id="2" name="Prostokąt 1"/>
          <p:cNvSpPr/>
          <p:nvPr/>
        </p:nvSpPr>
        <p:spPr>
          <a:xfrm>
            <a:off x="6873876" y="2473551"/>
            <a:ext cx="1900237" cy="215444"/>
          </a:xfrm>
          <a:prstGeom prst="rect">
            <a:avLst/>
          </a:prstGeom>
        </p:spPr>
        <p:txBody>
          <a:bodyPr wrap="square">
            <a:spAutoFit/>
          </a:bodyPr>
          <a:lstStyle/>
          <a:p>
            <a:pPr marL="0" indent="0" algn="r">
              <a:buFont typeface="Arial" charset="0"/>
              <a:buNone/>
              <a:defRPr/>
            </a:pPr>
            <a:r>
              <a:rPr lang="pl-PL" sz="800" dirty="0"/>
              <a:t>plik graficzny pochodzi z HDD </a:t>
            </a:r>
            <a:r>
              <a:rPr lang="pl-PL" sz="800" dirty="0" err="1"/>
              <a:t>usera</a:t>
            </a:r>
            <a:r>
              <a:rPr lang="pl-PL" sz="800" dirty="0"/>
              <a:t> </a:t>
            </a:r>
          </a:p>
        </p:txBody>
      </p:sp>
      <p:sp>
        <p:nvSpPr>
          <p:cNvPr id="5" name="pole tekstowe 4"/>
          <p:cNvSpPr txBox="1"/>
          <p:nvPr/>
        </p:nvSpPr>
        <p:spPr>
          <a:xfrm>
            <a:off x="2090738" y="3073064"/>
            <a:ext cx="6121929" cy="1754326"/>
          </a:xfrm>
          <a:prstGeom prst="rect">
            <a:avLst/>
          </a:prstGeom>
          <a:solidFill>
            <a:srgbClr val="FF9900"/>
          </a:solidFill>
        </p:spPr>
        <p:txBody>
          <a:bodyPr wrap="square" rtlCol="0">
            <a:spAutoFit/>
          </a:bodyPr>
          <a:lstStyle/>
          <a:p>
            <a:r>
              <a:rPr lang="pl-PL" dirty="0" smtClean="0"/>
              <a:t>Gatunki te nie były objęte ochroną z powodu ich pięknego wyglądu lub potrzeb ekologicznych ówczesnego Państwa.</a:t>
            </a:r>
          </a:p>
          <a:p>
            <a:r>
              <a:rPr lang="pl-PL" b="1" dirty="0" smtClean="0">
                <a:solidFill>
                  <a:srgbClr val="FF0000"/>
                </a:solidFill>
              </a:rPr>
              <a:t>Skóry bobrowe były walutą</a:t>
            </a:r>
          </a:p>
          <a:p>
            <a:r>
              <a:rPr lang="pl-PL" b="1" dirty="0" smtClean="0">
                <a:solidFill>
                  <a:srgbClr val="FF0000"/>
                </a:solidFill>
              </a:rPr>
              <a:t>Dęby były budulcem</a:t>
            </a:r>
          </a:p>
          <a:p>
            <a:r>
              <a:rPr lang="pl-PL" b="1" dirty="0" smtClean="0">
                <a:solidFill>
                  <a:srgbClr val="FF0000"/>
                </a:solidFill>
              </a:rPr>
              <a:t>Cisy były zasobami militarnymi</a:t>
            </a:r>
          </a:p>
          <a:p>
            <a:r>
              <a:rPr lang="pl-PL" dirty="0" smtClean="0"/>
              <a:t>Ochrona związana była z obronnością kraju i ekonomią</a:t>
            </a:r>
            <a:endParaRPr lang="pl-PL" dirty="0"/>
          </a:p>
        </p:txBody>
      </p:sp>
    </p:spTree>
    <p:extLst>
      <p:ext uri="{BB962C8B-B14F-4D97-AF65-F5344CB8AC3E}">
        <p14:creationId xmlns:p14="http://schemas.microsoft.com/office/powerpoint/2010/main" val="1748931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17414" name="Rectangle 2"/>
          <p:cNvSpPr txBox="1">
            <a:spLocks noChangeArrowheads="1"/>
          </p:cNvSpPr>
          <p:nvPr/>
        </p:nvSpPr>
        <p:spPr bwMode="auto">
          <a:xfrm>
            <a:off x="2546350" y="563563"/>
            <a:ext cx="6261100" cy="469900"/>
          </a:xfrm>
          <a:prstGeom prst="rect">
            <a:avLst/>
          </a:prstGeom>
          <a:ln/>
        </p:spPr>
        <p:style>
          <a:lnRef idx="1">
            <a:schemeClr val="accent5"/>
          </a:lnRef>
          <a:fillRef idx="2">
            <a:schemeClr val="accent5"/>
          </a:fillRef>
          <a:effectRef idx="1">
            <a:schemeClr val="accent5"/>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800" b="1" dirty="0" smtClean="0">
                <a:solidFill>
                  <a:srgbClr val="000000"/>
                </a:solidFill>
              </a:rPr>
              <a:t>Przyczyny ochrony okazów CITES</a:t>
            </a:r>
          </a:p>
        </p:txBody>
      </p:sp>
      <p:sp>
        <p:nvSpPr>
          <p:cNvPr id="15366" name="Text Box 9"/>
          <p:cNvSpPr txBox="1">
            <a:spLocks noChangeArrowheads="1"/>
          </p:cNvSpPr>
          <p:nvPr/>
        </p:nvSpPr>
        <p:spPr bwMode="auto">
          <a:xfrm>
            <a:off x="3709987" y="2038350"/>
            <a:ext cx="3933825" cy="1538883"/>
          </a:xfrm>
          <a:prstGeom prst="rect">
            <a:avLst/>
          </a:prstGeom>
          <a:solidFill>
            <a:schemeClr val="bg1"/>
          </a:solidFill>
          <a:ln>
            <a:noFill/>
          </a:ln>
          <a:extLst/>
        </p:spPr>
        <p:txBody>
          <a:bodyPr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2000" b="1" dirty="0">
                <a:solidFill>
                  <a:srgbClr val="FF0000"/>
                </a:solidFill>
                <a:latin typeface="Cambria" pitchFamily="18" charset="0"/>
              </a:rPr>
              <a:t>Potrzeba zachowania jak największej liczby gatunków wpływających na różnorodność przyrodniczą kształtującą środowisko życia </a:t>
            </a:r>
            <a:r>
              <a:rPr lang="pl-PL" altLang="pl-PL" sz="2000" b="1" dirty="0" smtClean="0">
                <a:solidFill>
                  <a:srgbClr val="FF0000"/>
                </a:solidFill>
                <a:latin typeface="Cambria" pitchFamily="18" charset="0"/>
              </a:rPr>
              <a:t>człowieka</a:t>
            </a:r>
            <a:endParaRPr lang="pl-PL" altLang="pl-PL" sz="2000" b="1" dirty="0">
              <a:solidFill>
                <a:srgbClr val="FF0000"/>
              </a:solidFill>
              <a:latin typeface="Cambria" pitchFamily="18" charset="0"/>
            </a:endParaRPr>
          </a:p>
        </p:txBody>
      </p:sp>
      <p:sp>
        <p:nvSpPr>
          <p:cNvPr id="4" name="pole tekstowe 3"/>
          <p:cNvSpPr txBox="1"/>
          <p:nvPr/>
        </p:nvSpPr>
        <p:spPr>
          <a:xfrm>
            <a:off x="4117182" y="1200150"/>
            <a:ext cx="3119435"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pl-PL" sz="2800" dirty="0"/>
              <a:t>P</a:t>
            </a:r>
            <a:r>
              <a:rPr lang="pl-PL" sz="2800" dirty="0" smtClean="0"/>
              <a:t>rzyrodnicze</a:t>
            </a:r>
            <a:endParaRPr lang="pl-PL" sz="2800" dirty="0"/>
          </a:p>
        </p:txBody>
      </p:sp>
      <p:sp>
        <p:nvSpPr>
          <p:cNvPr id="5" name="pole tekstowe 4"/>
          <p:cNvSpPr txBox="1"/>
          <p:nvPr/>
        </p:nvSpPr>
        <p:spPr>
          <a:xfrm>
            <a:off x="346470" y="2774156"/>
            <a:ext cx="3166269" cy="923330"/>
          </a:xfrm>
          <a:prstGeom prst="rect">
            <a:avLst/>
          </a:prstGeom>
          <a:solidFill>
            <a:srgbClr val="FF9900"/>
          </a:solidFill>
        </p:spPr>
        <p:txBody>
          <a:bodyPr wrap="square" rtlCol="0">
            <a:spAutoFit/>
          </a:bodyPr>
          <a:lstStyle/>
          <a:p>
            <a:pPr algn="ctr"/>
            <a:r>
              <a:rPr lang="pl-PL" dirty="0" smtClean="0"/>
              <a:t>Im więcej gatunków, tym lepsze i bardziej odporne środowisko naszego życia</a:t>
            </a:r>
            <a:endParaRPr lang="pl-PL" dirty="0"/>
          </a:p>
        </p:txBody>
      </p:sp>
      <p:sp>
        <p:nvSpPr>
          <p:cNvPr id="6" name="pole tekstowe 5"/>
          <p:cNvSpPr txBox="1"/>
          <p:nvPr/>
        </p:nvSpPr>
        <p:spPr>
          <a:xfrm>
            <a:off x="346471" y="1576685"/>
            <a:ext cx="3166269" cy="923330"/>
          </a:xfrm>
          <a:prstGeom prst="rect">
            <a:avLst/>
          </a:prstGeom>
          <a:solidFill>
            <a:srgbClr val="FF9900"/>
          </a:solidFill>
        </p:spPr>
        <p:txBody>
          <a:bodyPr wrap="square" rtlCol="0">
            <a:spAutoFit/>
          </a:bodyPr>
          <a:lstStyle/>
          <a:p>
            <a:pPr algn="ctr"/>
            <a:r>
              <a:rPr lang="pl-PL" dirty="0" smtClean="0"/>
              <a:t>Rośliny i zwierzęta stworzyły środowisko, w którym żyje człowiek</a:t>
            </a:r>
            <a:endParaRPr lang="pl-PL" dirty="0"/>
          </a:p>
        </p:txBody>
      </p:sp>
      <p:sp>
        <p:nvSpPr>
          <p:cNvPr id="7" name="pole tekstowe 6"/>
          <p:cNvSpPr txBox="1"/>
          <p:nvPr/>
        </p:nvSpPr>
        <p:spPr>
          <a:xfrm>
            <a:off x="346471" y="4019550"/>
            <a:ext cx="3166269" cy="1200329"/>
          </a:xfrm>
          <a:prstGeom prst="rect">
            <a:avLst/>
          </a:prstGeom>
          <a:solidFill>
            <a:srgbClr val="FF9900"/>
          </a:solidFill>
        </p:spPr>
        <p:txBody>
          <a:bodyPr wrap="square" rtlCol="0">
            <a:spAutoFit/>
          </a:bodyPr>
          <a:lstStyle/>
          <a:p>
            <a:pPr algn="ctr"/>
            <a:r>
              <a:rPr lang="pl-PL" dirty="0" smtClean="0"/>
              <a:t>Im bardziej zdewastujemy środowisko tym większe koszty będziemy ponosić na przykład na leczenie</a:t>
            </a:r>
            <a:endParaRPr lang="pl-PL" dirty="0"/>
          </a:p>
        </p:txBody>
      </p:sp>
      <p:pic>
        <p:nvPicPr>
          <p:cNvPr id="8" name="Obraz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8149" y="3995916"/>
            <a:ext cx="2857500" cy="2447925"/>
          </a:xfrm>
          <a:prstGeom prst="rect">
            <a:avLst/>
          </a:prstGeom>
        </p:spPr>
      </p:pic>
      <p:sp>
        <p:nvSpPr>
          <p:cNvPr id="9" name="pole tekstowe 8"/>
          <p:cNvSpPr txBox="1"/>
          <p:nvPr/>
        </p:nvSpPr>
        <p:spPr>
          <a:xfrm>
            <a:off x="3709987" y="1890057"/>
            <a:ext cx="5291666" cy="4431983"/>
          </a:xfrm>
          <a:prstGeom prst="rect">
            <a:avLst/>
          </a:prstGeom>
          <a:solidFill>
            <a:srgbClr val="92D050"/>
          </a:solidFill>
        </p:spPr>
        <p:txBody>
          <a:bodyPr wrap="square" rtlCol="0">
            <a:spAutoFit/>
          </a:bodyPr>
          <a:lstStyle/>
          <a:p>
            <a:pPr marL="469900" indent="-469900">
              <a:buFont typeface="Arial" panose="020B0604020202020204" pitchFamily="34" charset="0"/>
              <a:buNone/>
              <a:defRPr/>
            </a:pPr>
            <a:r>
              <a:rPr lang="pl-PL" altLang="pl-PL" b="1" dirty="0">
                <a:solidFill>
                  <a:srgbClr val="C00000"/>
                </a:solidFill>
                <a:latin typeface="Arial" panose="020B0604020202020204" pitchFamily="34" charset="0"/>
                <a:cs typeface="Arial" panose="020B0604020202020204" pitchFamily="34" charset="0"/>
              </a:rPr>
              <a:t>warto wiedzieć</a:t>
            </a:r>
            <a:r>
              <a:rPr lang="pl-PL" altLang="pl-PL" b="1" dirty="0" smtClean="0">
                <a:solidFill>
                  <a:srgbClr val="C00000"/>
                </a:solidFill>
                <a:latin typeface="Arial" panose="020B0604020202020204" pitchFamily="34" charset="0"/>
                <a:cs typeface="Arial" panose="020B0604020202020204" pitchFamily="34" charset="0"/>
              </a:rPr>
              <a:t>:</a:t>
            </a:r>
          </a:p>
          <a:p>
            <a:pPr marL="469900" indent="-469900">
              <a:buFont typeface="Arial" panose="020B0604020202020204" pitchFamily="34" charset="0"/>
              <a:buNone/>
              <a:defRPr/>
            </a:pPr>
            <a:endParaRPr lang="pl-PL" altLang="pl-PL" b="1" dirty="0">
              <a:latin typeface="Arial" panose="020B0604020202020204" pitchFamily="34" charset="0"/>
              <a:cs typeface="Arial" panose="020B0604020202020204" pitchFamily="34" charset="0"/>
            </a:endParaRPr>
          </a:p>
          <a:p>
            <a:pPr marL="469900" indent="-469900">
              <a:buFont typeface="Arial" panose="020B0604020202020204" pitchFamily="34" charset="0"/>
              <a:buNone/>
              <a:defRPr/>
            </a:pPr>
            <a:r>
              <a:rPr lang="pl-PL" altLang="pl-PL" dirty="0">
                <a:latin typeface="Arial" panose="020B0604020202020204" pitchFamily="34" charset="0"/>
                <a:cs typeface="Arial" panose="020B0604020202020204" pitchFamily="34" charset="0"/>
              </a:rPr>
              <a:t>Ekologia to nie ochrona </a:t>
            </a:r>
            <a:r>
              <a:rPr lang="pl-PL" altLang="pl-PL" dirty="0" smtClean="0">
                <a:latin typeface="Arial" panose="020B0604020202020204" pitchFamily="34" charset="0"/>
                <a:cs typeface="Arial" panose="020B0604020202020204" pitchFamily="34" charset="0"/>
              </a:rPr>
              <a:t>przyrody:</a:t>
            </a:r>
            <a:endParaRPr lang="pl-PL" altLang="pl-PL" dirty="0">
              <a:latin typeface="Arial" panose="020B0604020202020204" pitchFamily="34" charset="0"/>
              <a:cs typeface="Arial" panose="020B0604020202020204" pitchFamily="34" charset="0"/>
            </a:endParaRPr>
          </a:p>
          <a:p>
            <a:pPr marL="469900" indent="-469900">
              <a:buFont typeface="Arial" panose="020B0604020202020204" pitchFamily="34" charset="0"/>
              <a:buNone/>
              <a:defRPr/>
            </a:pPr>
            <a:r>
              <a:rPr lang="pl-PL" altLang="pl-PL" dirty="0" smtClean="0">
                <a:latin typeface="Arial" panose="020B0604020202020204" pitchFamily="34" charset="0"/>
                <a:cs typeface="Arial" panose="020B0604020202020204" pitchFamily="34" charset="0"/>
              </a:rPr>
              <a:t>	to </a:t>
            </a:r>
            <a:r>
              <a:rPr lang="pl-PL" altLang="pl-PL" dirty="0">
                <a:latin typeface="Arial" panose="020B0604020202020204" pitchFamily="34" charset="0"/>
                <a:cs typeface="Arial" panose="020B0604020202020204" pitchFamily="34" charset="0"/>
              </a:rPr>
              <a:t>nie </a:t>
            </a:r>
            <a:r>
              <a:rPr lang="pl-PL" altLang="pl-PL" dirty="0" smtClean="0">
                <a:latin typeface="Arial" panose="020B0604020202020204" pitchFamily="34" charset="0"/>
                <a:cs typeface="Arial" panose="020B0604020202020204" pitchFamily="34" charset="0"/>
              </a:rPr>
              <a:t>chleb </a:t>
            </a:r>
            <a:r>
              <a:rPr lang="pl-PL" altLang="pl-PL" dirty="0">
                <a:latin typeface="Arial" panose="020B0604020202020204" pitchFamily="34" charset="0"/>
                <a:cs typeface="Arial" panose="020B0604020202020204" pitchFamily="34" charset="0"/>
              </a:rPr>
              <a:t>„</a:t>
            </a:r>
            <a:r>
              <a:rPr lang="pl-PL" altLang="pl-PL" dirty="0" smtClean="0">
                <a:latin typeface="Arial" panose="020B0604020202020204" pitchFamily="34" charset="0"/>
                <a:cs typeface="Arial" panose="020B0604020202020204" pitchFamily="34" charset="0"/>
              </a:rPr>
              <a:t>ekologiczny”</a:t>
            </a:r>
          </a:p>
          <a:p>
            <a:pPr marL="469900" indent="-469900">
              <a:buFont typeface="Arial" panose="020B0604020202020204" pitchFamily="34" charset="0"/>
              <a:buNone/>
              <a:defRPr/>
            </a:pPr>
            <a:r>
              <a:rPr lang="pl-PL" altLang="pl-PL" dirty="0">
                <a:latin typeface="Arial" panose="020B0604020202020204" pitchFamily="34" charset="0"/>
                <a:cs typeface="Arial" panose="020B0604020202020204" pitchFamily="34" charset="0"/>
              </a:rPr>
              <a:t>	</a:t>
            </a:r>
            <a:r>
              <a:rPr lang="pl-PL" altLang="pl-PL" dirty="0" smtClean="0">
                <a:latin typeface="Arial" panose="020B0604020202020204" pitchFamily="34" charset="0"/>
                <a:cs typeface="Arial" panose="020B0604020202020204" pitchFamily="34" charset="0"/>
              </a:rPr>
              <a:t>to </a:t>
            </a:r>
            <a:r>
              <a:rPr lang="pl-PL" altLang="pl-PL" dirty="0">
                <a:latin typeface="Arial" panose="020B0604020202020204" pitchFamily="34" charset="0"/>
                <a:cs typeface="Arial" panose="020B0604020202020204" pitchFamily="34" charset="0"/>
              </a:rPr>
              <a:t>nie samochody „ekologiczne”</a:t>
            </a:r>
          </a:p>
          <a:p>
            <a:pPr marL="469900" indent="-469900" algn="ctr">
              <a:buFont typeface="Arial" panose="020B0604020202020204" pitchFamily="34" charset="0"/>
              <a:buNone/>
              <a:defRPr/>
            </a:pPr>
            <a:endParaRPr lang="pl-PL" altLang="pl-PL" b="1" dirty="0">
              <a:latin typeface="Arial" panose="020B0604020202020204" pitchFamily="34" charset="0"/>
              <a:cs typeface="Arial" panose="020B0604020202020204" pitchFamily="34" charset="0"/>
            </a:endParaRPr>
          </a:p>
          <a:p>
            <a:pPr marL="469900" indent="-469900">
              <a:buFont typeface="Arial" panose="020B0604020202020204" pitchFamily="34" charset="0"/>
              <a:buNone/>
              <a:defRPr/>
            </a:pPr>
            <a:r>
              <a:rPr lang="pl-PL" altLang="pl-PL" b="1" dirty="0">
                <a:solidFill>
                  <a:srgbClr val="C00000"/>
                </a:solidFill>
                <a:latin typeface="Arial" panose="020B0604020202020204" pitchFamily="34" charset="0"/>
                <a:cs typeface="Arial" panose="020B0604020202020204" pitchFamily="34" charset="0"/>
              </a:rPr>
              <a:t>Ekologia  - </a:t>
            </a:r>
            <a:r>
              <a:rPr lang="pl-PL" altLang="pl-PL" b="1" dirty="0" smtClean="0">
                <a:solidFill>
                  <a:srgbClr val="C00000"/>
                </a:solidFill>
                <a:latin typeface="Arial" panose="020B0604020202020204" pitchFamily="34" charset="0"/>
                <a:cs typeface="Arial" panose="020B0604020202020204" pitchFamily="34" charset="0"/>
              </a:rPr>
              <a:t> to nauka (gr. </a:t>
            </a:r>
            <a:r>
              <a:rPr lang="pl-PL" altLang="pl-PL" b="1" dirty="0" err="1" smtClean="0">
                <a:solidFill>
                  <a:srgbClr val="C00000"/>
                </a:solidFill>
                <a:latin typeface="Arial" panose="020B0604020202020204" pitchFamily="34" charset="0"/>
                <a:cs typeface="Arial" panose="020B0604020202020204" pitchFamily="34" charset="0"/>
              </a:rPr>
              <a:t>oicos</a:t>
            </a:r>
            <a:r>
              <a:rPr lang="pl-PL" altLang="pl-PL" b="1" dirty="0" smtClean="0">
                <a:solidFill>
                  <a:srgbClr val="C00000"/>
                </a:solidFill>
                <a:latin typeface="Arial" panose="020B0604020202020204" pitchFamily="34" charset="0"/>
                <a:cs typeface="Arial" panose="020B0604020202020204" pitchFamily="34" charset="0"/>
              </a:rPr>
              <a:t> </a:t>
            </a:r>
            <a:r>
              <a:rPr lang="pl-PL" altLang="pl-PL" b="1" dirty="0">
                <a:solidFill>
                  <a:srgbClr val="C00000"/>
                </a:solidFill>
                <a:latin typeface="Arial" panose="020B0604020202020204" pitchFamily="34" charset="0"/>
                <a:cs typeface="Arial" panose="020B0604020202020204" pitchFamily="34" charset="0"/>
              </a:rPr>
              <a:t>– dom, logos - nauka) </a:t>
            </a:r>
            <a:r>
              <a:rPr lang="pl-PL" altLang="pl-PL" b="1" u="sng" dirty="0" smtClean="0">
                <a:solidFill>
                  <a:srgbClr val="C00000"/>
                </a:solidFill>
                <a:latin typeface="Arial" panose="020B0604020202020204" pitchFamily="34" charset="0"/>
                <a:cs typeface="Arial" panose="020B0604020202020204" pitchFamily="34" charset="0"/>
              </a:rPr>
              <a:t>o strukturze i </a:t>
            </a:r>
            <a:r>
              <a:rPr lang="pl-PL" altLang="pl-PL" b="1" u="sng" dirty="0">
                <a:solidFill>
                  <a:srgbClr val="C00000"/>
                </a:solidFill>
                <a:latin typeface="Arial" panose="020B0604020202020204" pitchFamily="34" charset="0"/>
                <a:cs typeface="Arial" panose="020B0604020202020204" pitchFamily="34" charset="0"/>
              </a:rPr>
              <a:t>funkcjonowaniu przyrody</a:t>
            </a:r>
            <a:r>
              <a:rPr lang="pl-PL" altLang="pl-PL" b="1" dirty="0">
                <a:solidFill>
                  <a:srgbClr val="C00000"/>
                </a:solidFill>
                <a:latin typeface="Arial" panose="020B0604020202020204" pitchFamily="34" charset="0"/>
                <a:cs typeface="Arial" panose="020B0604020202020204" pitchFamily="34" charset="0"/>
              </a:rPr>
              <a:t>, która może być podstawą do działań ochronnych poprzez poznanie jak działa i jakie zależności w niej </a:t>
            </a:r>
            <a:r>
              <a:rPr lang="pl-PL" altLang="pl-PL" b="1" dirty="0" smtClean="0">
                <a:solidFill>
                  <a:srgbClr val="C00000"/>
                </a:solidFill>
                <a:latin typeface="Arial" panose="020B0604020202020204" pitchFamily="34" charset="0"/>
                <a:cs typeface="Arial" panose="020B0604020202020204" pitchFamily="34" charset="0"/>
              </a:rPr>
              <a:t>funkcjonują</a:t>
            </a:r>
          </a:p>
          <a:p>
            <a:pPr marL="469900" indent="-469900">
              <a:buFont typeface="Arial" panose="020B0604020202020204" pitchFamily="34" charset="0"/>
              <a:buNone/>
              <a:defRPr/>
            </a:pPr>
            <a:endParaRPr lang="pl-PL" altLang="pl-PL" b="1" u="sng" dirty="0">
              <a:solidFill>
                <a:srgbClr val="C00000"/>
              </a:solidFill>
              <a:latin typeface="Arial" panose="020B0604020202020204" pitchFamily="34" charset="0"/>
              <a:cs typeface="Arial" panose="020B0604020202020204" pitchFamily="34" charset="0"/>
            </a:endParaRPr>
          </a:p>
          <a:p>
            <a:pPr marL="469900" indent="-469900">
              <a:buFont typeface="Arial" panose="020B0604020202020204" pitchFamily="34" charset="0"/>
              <a:buNone/>
              <a:defRPr/>
            </a:pPr>
            <a:r>
              <a:rPr lang="pl-PL" b="1" dirty="0">
                <a:latin typeface="Arial" panose="020B0604020202020204" pitchFamily="34" charset="0"/>
                <a:cs typeface="Arial" panose="020B0604020202020204" pitchFamily="34" charset="0"/>
              </a:rPr>
              <a:t>Sozologia </a:t>
            </a:r>
            <a:r>
              <a:rPr lang="pl-PL" b="1" dirty="0" smtClean="0">
                <a:latin typeface="Arial" panose="020B0604020202020204" pitchFamily="34" charset="0"/>
                <a:cs typeface="Arial" panose="020B0604020202020204" pitchFamily="34" charset="0"/>
              </a:rPr>
              <a:t>– to nauka (gr. </a:t>
            </a:r>
            <a:r>
              <a:rPr lang="pl-PL" b="1" dirty="0" err="1" smtClean="0">
                <a:latin typeface="Arial" panose="020B0604020202020204" pitchFamily="34" charset="0"/>
                <a:cs typeface="Arial" panose="020B0604020202020204" pitchFamily="34" charset="0"/>
              </a:rPr>
              <a:t>sódzo</a:t>
            </a:r>
            <a:r>
              <a:rPr lang="pl-PL" b="1" dirty="0" smtClean="0">
                <a:latin typeface="Arial" panose="020B0604020202020204" pitchFamily="34" charset="0"/>
                <a:cs typeface="Arial" panose="020B0604020202020204" pitchFamily="34" charset="0"/>
              </a:rPr>
              <a:t> </a:t>
            </a:r>
            <a:r>
              <a:rPr lang="pl-PL" b="1" dirty="0">
                <a:latin typeface="Arial" panose="020B0604020202020204" pitchFamily="34" charset="0"/>
                <a:cs typeface="Arial" panose="020B0604020202020204" pitchFamily="34" charset="0"/>
              </a:rPr>
              <a:t>– ochraniam, logos - nauka) </a:t>
            </a:r>
            <a:r>
              <a:rPr lang="pl-PL" b="1" dirty="0" smtClean="0">
                <a:latin typeface="Arial" panose="020B0604020202020204" pitchFamily="34" charset="0"/>
                <a:cs typeface="Arial" panose="020B0604020202020204" pitchFamily="34" charset="0"/>
              </a:rPr>
              <a:t>o </a:t>
            </a:r>
            <a:r>
              <a:rPr lang="pl-PL" b="1" dirty="0">
                <a:latin typeface="Arial" panose="020B0604020202020204" pitchFamily="34" charset="0"/>
                <a:cs typeface="Arial" panose="020B0604020202020204" pitchFamily="34" charset="0"/>
              </a:rPr>
              <a:t>czynnej ochronie środowiska </a:t>
            </a:r>
            <a:r>
              <a:rPr lang="pl-PL" b="1" dirty="0" smtClean="0">
                <a:latin typeface="Arial" panose="020B0604020202020204" pitchFamily="34" charset="0"/>
                <a:cs typeface="Arial" panose="020B0604020202020204" pitchFamily="34" charset="0"/>
              </a:rPr>
              <a:t>naturalnego</a:t>
            </a:r>
          </a:p>
          <a:p>
            <a:pPr marL="469900" indent="-469900" algn="ctr">
              <a:buFont typeface="Arial" panose="020B0604020202020204" pitchFamily="34" charset="0"/>
              <a:buNone/>
              <a:defRPr/>
            </a:pPr>
            <a:r>
              <a:rPr lang="pl-PL" sz="1200" b="1" dirty="0" smtClean="0">
                <a:latin typeface="Arial" panose="020B0604020202020204" pitchFamily="34" charset="0"/>
                <a:cs typeface="Arial" panose="020B0604020202020204" pitchFamily="34" charset="0"/>
              </a:rPr>
              <a:t>(Twórcą terminu jest polski geolog Walery Goetel w 1965 r.) </a:t>
            </a:r>
            <a:endParaRPr lang="pl-PL"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863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fade">
                                      <p:cBhvr>
                                        <p:cTn id="12" dur="500"/>
                                        <p:tgtEl>
                                          <p:spTgt spid="1536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4" grpId="0" animBg="1"/>
      <p:bldP spid="5" grpId="0" animBg="1"/>
      <p:bldP spid="6" grpId="0" animBg="1"/>
      <p:bldP spid="7"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ymbol zastępczy zawartości 1"/>
          <p:cNvSpPr>
            <a:spLocks noGrp="1"/>
          </p:cNvSpPr>
          <p:nvPr>
            <p:ph idx="1"/>
          </p:nvPr>
        </p:nvSpPr>
        <p:spPr>
          <a:xfrm>
            <a:off x="990600" y="1411288"/>
            <a:ext cx="8153400" cy="1293812"/>
          </a:xfrm>
        </p:spPr>
        <p:txBody>
          <a:bodyPr/>
          <a:lstStyle/>
          <a:p>
            <a:pPr marL="469900" indent="-469900" algn="ctr">
              <a:buFont typeface="Arial" charset="0"/>
              <a:buNone/>
            </a:pPr>
            <a:r>
              <a:rPr lang="pl-PL" altLang="pl-PL" b="1" dirty="0" smtClean="0">
                <a:solidFill>
                  <a:srgbClr val="FF0000"/>
                </a:solidFill>
              </a:rPr>
              <a:t>Etyczne traktowanie zwierząt</a:t>
            </a:r>
          </a:p>
          <a:p>
            <a:pPr marL="469900" indent="-469900" algn="ctr">
              <a:buFont typeface="Arial" charset="0"/>
              <a:buNone/>
            </a:pPr>
            <a:r>
              <a:rPr lang="pl-PL" altLang="pl-PL" sz="2200" dirty="0" smtClean="0">
                <a:solidFill>
                  <a:srgbClr val="000000"/>
                </a:solidFill>
              </a:rPr>
              <a:t>zapewnienie elementarnych warunków dla żywych zwierząt odczuwających ból, pragnienie, głód.</a:t>
            </a:r>
            <a:endParaRPr lang="pl-PL" altLang="pl-PL" sz="2200" dirty="0" smtClean="0">
              <a:solidFill>
                <a:srgbClr val="C9CACC"/>
              </a:solidFill>
            </a:endParaRPr>
          </a:p>
        </p:txBody>
      </p:sp>
      <p:sp>
        <p:nvSpPr>
          <p:cNvPr id="17411"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19462" name="Rectangle 2"/>
          <p:cNvSpPr txBox="1">
            <a:spLocks noChangeArrowheads="1"/>
          </p:cNvSpPr>
          <p:nvPr/>
        </p:nvSpPr>
        <p:spPr bwMode="auto">
          <a:xfrm>
            <a:off x="2527300" y="444500"/>
            <a:ext cx="6016625" cy="538163"/>
          </a:xfrm>
          <a:prstGeom prst="rect">
            <a:avLst/>
          </a:prstGeom>
          <a:ln/>
        </p:spPr>
        <p:style>
          <a:lnRef idx="1">
            <a:schemeClr val="accent3"/>
          </a:lnRef>
          <a:fillRef idx="2">
            <a:schemeClr val="accent3"/>
          </a:fillRef>
          <a:effectRef idx="1">
            <a:schemeClr val="accent3"/>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800" dirty="0">
                <a:solidFill>
                  <a:srgbClr val="000000"/>
                </a:solidFill>
              </a:rPr>
              <a:t>E</a:t>
            </a:r>
            <a:r>
              <a:rPr lang="pl-PL" altLang="pl-PL" sz="2800" dirty="0" smtClean="0">
                <a:solidFill>
                  <a:srgbClr val="000000"/>
                </a:solidFill>
              </a:rPr>
              <a:t>tyczne</a:t>
            </a:r>
          </a:p>
        </p:txBody>
      </p:sp>
      <p:pic>
        <p:nvPicPr>
          <p:cNvPr id="17414" name="Picture 4" descr="pojemniki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550" y="3155950"/>
            <a:ext cx="3816350" cy="262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6" descr="Obraz 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5613" y="3155950"/>
            <a:ext cx="3497262" cy="262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7" descr="wołga lampa tył"/>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1325" y="3760788"/>
            <a:ext cx="3733800"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841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fade">
                                      <p:cBhvr>
                                        <p:cTn id="7" dur="500"/>
                                        <p:tgtEl>
                                          <p:spTgt spid="174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5"/>
                                        </p:tgtEl>
                                        <p:attrNameLst>
                                          <p:attrName>style.visibility</p:attrName>
                                        </p:attrNameLst>
                                      </p:cBhvr>
                                      <p:to>
                                        <p:strVal val="visible"/>
                                      </p:to>
                                    </p:set>
                                    <p:animEffect transition="in" filter="fade">
                                      <p:cBhvr>
                                        <p:cTn id="12" dur="500"/>
                                        <p:tgtEl>
                                          <p:spTgt spid="174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6"/>
                                        </p:tgtEl>
                                        <p:attrNameLst>
                                          <p:attrName>style.visibility</p:attrName>
                                        </p:attrNameLst>
                                      </p:cBhvr>
                                      <p:to>
                                        <p:strVal val="visible"/>
                                      </p:to>
                                    </p:set>
                                    <p:animEffect transition="in" filter="fade">
                                      <p:cBhvr>
                                        <p:cTn id="17"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ymbol zastępczy zawartości 1"/>
          <p:cNvSpPr>
            <a:spLocks noGrp="1"/>
          </p:cNvSpPr>
          <p:nvPr>
            <p:ph idx="1"/>
          </p:nvPr>
        </p:nvSpPr>
        <p:spPr>
          <a:xfrm>
            <a:off x="1230313" y="1724025"/>
            <a:ext cx="7818437" cy="1866900"/>
          </a:xfrm>
        </p:spPr>
        <p:txBody>
          <a:bodyPr/>
          <a:lstStyle/>
          <a:p>
            <a:pPr marL="469900" indent="-469900" algn="ctr">
              <a:buFont typeface="Arial" charset="0"/>
              <a:buNone/>
            </a:pPr>
            <a:r>
              <a:rPr lang="pl-PL" altLang="pl-PL" sz="2800" b="1" dirty="0" smtClean="0">
                <a:solidFill>
                  <a:srgbClr val="FF0000"/>
                </a:solidFill>
              </a:rPr>
              <a:t>Nielegalny handel okazami CITES</a:t>
            </a:r>
            <a:br>
              <a:rPr lang="pl-PL" altLang="pl-PL" sz="2800" b="1" dirty="0" smtClean="0">
                <a:solidFill>
                  <a:srgbClr val="FF0000"/>
                </a:solidFill>
              </a:rPr>
            </a:br>
            <a:r>
              <a:rPr lang="pl-PL" altLang="pl-PL" sz="2800" b="1" dirty="0" smtClean="0">
                <a:solidFill>
                  <a:srgbClr val="FF0000"/>
                </a:solidFill>
              </a:rPr>
              <a:t>jest porównywany z handlem</a:t>
            </a:r>
            <a:br>
              <a:rPr lang="pl-PL" altLang="pl-PL" sz="2800" b="1" dirty="0" smtClean="0">
                <a:solidFill>
                  <a:srgbClr val="FF0000"/>
                </a:solidFill>
              </a:rPr>
            </a:br>
            <a:r>
              <a:rPr lang="pl-PL" altLang="pl-PL" sz="2800" b="1" dirty="0" smtClean="0">
                <a:solidFill>
                  <a:srgbClr val="FF0000"/>
                </a:solidFill>
              </a:rPr>
              <a:t>narkotykami i nielegalnym handlem bronią</a:t>
            </a:r>
          </a:p>
        </p:txBody>
      </p:sp>
      <p:sp>
        <p:nvSpPr>
          <p:cNvPr id="15363"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18437" name="Rectangle 2"/>
          <p:cNvSpPr txBox="1">
            <a:spLocks noChangeArrowheads="1"/>
          </p:cNvSpPr>
          <p:nvPr/>
        </p:nvSpPr>
        <p:spPr bwMode="auto">
          <a:xfrm>
            <a:off x="2520950" y="419100"/>
            <a:ext cx="5995988" cy="581025"/>
          </a:xfrm>
          <a:prstGeom prst="rect">
            <a:avLst/>
          </a:prstGeom>
          <a:ln/>
        </p:spPr>
        <p:style>
          <a:lnRef idx="1">
            <a:schemeClr val="accent3"/>
          </a:lnRef>
          <a:fillRef idx="2">
            <a:schemeClr val="accent3"/>
          </a:fillRef>
          <a:effectRef idx="1">
            <a:schemeClr val="accent3"/>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800" b="1" dirty="0" smtClean="0">
                <a:solidFill>
                  <a:srgbClr val="000000"/>
                </a:solidFill>
              </a:rPr>
              <a:t>Przestępczość zorganizowana</a:t>
            </a:r>
          </a:p>
        </p:txBody>
      </p:sp>
      <p:sp>
        <p:nvSpPr>
          <p:cNvPr id="3" name="pole tekstowe 2"/>
          <p:cNvSpPr txBox="1"/>
          <p:nvPr/>
        </p:nvSpPr>
        <p:spPr>
          <a:xfrm>
            <a:off x="2224088" y="4084638"/>
            <a:ext cx="5903912" cy="1754326"/>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pl-PL" dirty="0"/>
              <a:t>Dane za rok 2015 – sprzedaż broni przez USA opiewała na kwotę </a:t>
            </a:r>
            <a:r>
              <a:rPr lang="pl-PL" b="1" dirty="0">
                <a:solidFill>
                  <a:schemeClr val="accent1"/>
                </a:solidFill>
              </a:rPr>
              <a:t>40 mld USD</a:t>
            </a:r>
            <a:r>
              <a:rPr lang="pl-PL" dirty="0">
                <a:solidFill>
                  <a:schemeClr val="accent1"/>
                </a:solidFill>
              </a:rPr>
              <a:t> </a:t>
            </a:r>
            <a:r>
              <a:rPr lang="pl-PL" dirty="0"/>
              <a:t>co stanowi około 50% wszystkich transakcji na Świecie </a:t>
            </a:r>
          </a:p>
          <a:p>
            <a:pPr algn="ctr">
              <a:defRPr/>
            </a:pPr>
            <a:r>
              <a:rPr lang="pl-PL" dirty="0" smtClean="0"/>
              <a:t>suma obrotu światowego bronią </a:t>
            </a:r>
            <a:r>
              <a:rPr lang="pl-PL" b="1" dirty="0" smtClean="0">
                <a:solidFill>
                  <a:schemeClr val="accent1"/>
                </a:solidFill>
              </a:rPr>
              <a:t>80 </a:t>
            </a:r>
            <a:r>
              <a:rPr lang="pl-PL" b="1" dirty="0">
                <a:solidFill>
                  <a:schemeClr val="accent1"/>
                </a:solidFill>
              </a:rPr>
              <a:t>– 90 mld </a:t>
            </a:r>
            <a:r>
              <a:rPr lang="pl-PL" b="1" dirty="0" smtClean="0">
                <a:solidFill>
                  <a:schemeClr val="accent1"/>
                </a:solidFill>
              </a:rPr>
              <a:t>USD.</a:t>
            </a:r>
          </a:p>
          <a:p>
            <a:pPr algn="ctr">
              <a:defRPr/>
            </a:pPr>
            <a:r>
              <a:rPr lang="pl-PL" b="1" dirty="0">
                <a:solidFill>
                  <a:schemeClr val="accent1"/>
                </a:solidFill>
              </a:rPr>
              <a:t>N</a:t>
            </a:r>
            <a:r>
              <a:rPr lang="pl-PL" b="1" dirty="0" smtClean="0">
                <a:solidFill>
                  <a:schemeClr val="accent1"/>
                </a:solidFill>
              </a:rPr>
              <a:t>ielegalny obrotu bronioną szacuje się na 20% tej kwoty czyli wynosi o koło 16 – 18 mld USD.</a:t>
            </a:r>
            <a:endParaRPr lang="pl-PL" b="1" dirty="0">
              <a:solidFill>
                <a:schemeClr val="accent1"/>
              </a:solidFill>
            </a:endParaRPr>
          </a:p>
        </p:txBody>
      </p:sp>
      <p:sp>
        <p:nvSpPr>
          <p:cNvPr id="9" name="Text Box 4"/>
          <p:cNvSpPr txBox="1">
            <a:spLocks noChangeArrowheads="1"/>
          </p:cNvSpPr>
          <p:nvPr/>
        </p:nvSpPr>
        <p:spPr bwMode="auto">
          <a:xfrm>
            <a:off x="2224088" y="1818821"/>
            <a:ext cx="5933848" cy="1538883"/>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2000" b="1" dirty="0">
                <a:latin typeface="Cambria" pitchFamily="18" charset="0"/>
              </a:rPr>
              <a:t>Międzynarodowa organizacja </a:t>
            </a:r>
            <a:r>
              <a:rPr lang="pl-PL" altLang="pl-PL" sz="2000" b="1" dirty="0" err="1">
                <a:latin typeface="Cambria" pitchFamily="18" charset="0"/>
              </a:rPr>
              <a:t>Traffic</a:t>
            </a:r>
            <a:r>
              <a:rPr lang="pl-PL" altLang="pl-PL" sz="2000" b="1" dirty="0">
                <a:latin typeface="Cambria" pitchFamily="18" charset="0"/>
              </a:rPr>
              <a:t> szacuje,</a:t>
            </a:r>
            <a:br>
              <a:rPr lang="pl-PL" altLang="pl-PL" sz="2000" b="1" dirty="0">
                <a:latin typeface="Cambria" pitchFamily="18" charset="0"/>
              </a:rPr>
            </a:br>
            <a:r>
              <a:rPr lang="pl-PL" altLang="pl-PL" sz="2000" b="1" dirty="0">
                <a:latin typeface="Cambria" pitchFamily="18" charset="0"/>
              </a:rPr>
              <a:t>że coroczny obrót okazami pozyskanymi z natury</a:t>
            </a:r>
            <a:br>
              <a:rPr lang="pl-PL" altLang="pl-PL" sz="2000" b="1" dirty="0">
                <a:latin typeface="Cambria" pitchFamily="18" charset="0"/>
              </a:rPr>
            </a:br>
            <a:r>
              <a:rPr lang="pl-PL" altLang="pl-PL" sz="2000" b="1" dirty="0">
                <a:latin typeface="Cambria" pitchFamily="18" charset="0"/>
              </a:rPr>
              <a:t>opiewa na kwotę około </a:t>
            </a:r>
            <a:r>
              <a:rPr lang="pl-PL" altLang="pl-PL" sz="2400" b="1" dirty="0">
                <a:latin typeface="Cambria" pitchFamily="18" charset="0"/>
              </a:rPr>
              <a:t>160 000 000 000 </a:t>
            </a:r>
            <a:r>
              <a:rPr lang="pl-PL" altLang="pl-PL" sz="1800" b="1" dirty="0" smtClean="0">
                <a:latin typeface="Cambria" pitchFamily="18" charset="0"/>
              </a:rPr>
              <a:t>USD. Dotyczy to wszystkich dzikich roślin i zwierząt w tym (np. rybołówstwo czy drewno tropikalne).</a:t>
            </a:r>
            <a:endParaRPr lang="pl-PL" altLang="pl-PL" sz="1800" b="1" dirty="0">
              <a:latin typeface="Cambria" pitchFamily="18" charset="0"/>
            </a:endParaRPr>
          </a:p>
        </p:txBody>
      </p:sp>
      <p:sp>
        <p:nvSpPr>
          <p:cNvPr id="10" name="Text Box 5"/>
          <p:cNvSpPr txBox="1">
            <a:spLocks noChangeArrowheads="1"/>
          </p:cNvSpPr>
          <p:nvPr/>
        </p:nvSpPr>
        <p:spPr bwMode="auto">
          <a:xfrm>
            <a:off x="2094706" y="2982006"/>
            <a:ext cx="6162675" cy="1600200"/>
          </a:xfrm>
          <a:prstGeom prst="rect">
            <a:avLst/>
          </a:prstGeom>
          <a:ln/>
        </p:spPr>
        <p:style>
          <a:lnRef idx="3">
            <a:schemeClr val="lt1"/>
          </a:lnRef>
          <a:fillRef idx="1">
            <a:schemeClr val="accent5"/>
          </a:fillRef>
          <a:effectRef idx="1">
            <a:schemeClr val="accent5"/>
          </a:effectRef>
          <a:fontRef idx="minor">
            <a:schemeClr val="lt1"/>
          </a:fontRef>
        </p:style>
        <p:txBody>
          <a:bodyPr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defRPr/>
            </a:pPr>
            <a:endParaRPr lang="pl-PL" altLang="pl-PL" sz="2000" dirty="0" smtClean="0">
              <a:solidFill>
                <a:srgbClr val="000000"/>
              </a:solidFill>
              <a:latin typeface="Cambria" pitchFamily="18" charset="0"/>
            </a:endParaRPr>
          </a:p>
          <a:p>
            <a:pPr algn="ctr" eaLnBrk="1" hangingPunct="1">
              <a:spcBef>
                <a:spcPct val="0"/>
              </a:spcBef>
              <a:buFontTx/>
              <a:buNone/>
              <a:defRPr/>
            </a:pPr>
            <a:r>
              <a:rPr lang="pl-PL" altLang="pl-PL" sz="2000" dirty="0" smtClean="0">
                <a:solidFill>
                  <a:schemeClr val="bg1"/>
                </a:solidFill>
                <a:latin typeface="Cambria" pitchFamily="18" charset="0"/>
              </a:rPr>
              <a:t>Nielegalny roczny handel okazami CITES </a:t>
            </a:r>
          </a:p>
          <a:p>
            <a:pPr algn="ctr" eaLnBrk="1" hangingPunct="1">
              <a:spcBef>
                <a:spcPct val="0"/>
              </a:spcBef>
              <a:buFontTx/>
              <a:buNone/>
              <a:defRPr/>
            </a:pPr>
            <a:r>
              <a:rPr lang="pl-PL" altLang="pl-PL" sz="2000" dirty="0" smtClean="0">
                <a:solidFill>
                  <a:schemeClr val="bg1"/>
                </a:solidFill>
                <a:latin typeface="Cambria" pitchFamily="18" charset="0"/>
              </a:rPr>
              <a:t>szacowany jest na kwotę</a:t>
            </a:r>
          </a:p>
          <a:p>
            <a:pPr algn="ctr" eaLnBrk="1" hangingPunct="1">
              <a:spcBef>
                <a:spcPct val="0"/>
              </a:spcBef>
              <a:buFontTx/>
              <a:buNone/>
              <a:defRPr/>
            </a:pPr>
            <a:r>
              <a:rPr lang="pl-PL" altLang="pl-PL" sz="2400" b="1" dirty="0" smtClean="0">
                <a:solidFill>
                  <a:schemeClr val="bg1"/>
                </a:solidFill>
                <a:latin typeface="Cambria" pitchFamily="18" charset="0"/>
              </a:rPr>
              <a:t>10 – 20 miliardów dolarów rocznie</a:t>
            </a:r>
          </a:p>
          <a:p>
            <a:pPr algn="ctr" eaLnBrk="1" hangingPunct="1">
              <a:spcBef>
                <a:spcPct val="0"/>
              </a:spcBef>
              <a:buFontTx/>
              <a:buNone/>
              <a:defRPr/>
            </a:pPr>
            <a:r>
              <a:rPr lang="pl-PL" altLang="pl-PL" sz="2000" dirty="0" smtClean="0">
                <a:latin typeface="Cambria" pitchFamily="18" charset="0"/>
              </a:rPr>
              <a:t> </a:t>
            </a:r>
          </a:p>
        </p:txBody>
      </p:sp>
    </p:spTree>
    <p:extLst>
      <p:ext uri="{BB962C8B-B14F-4D97-AF65-F5344CB8AC3E}">
        <p14:creationId xmlns:p14="http://schemas.microsoft.com/office/powerpoint/2010/main" val="2479324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fade">
                                      <p:cBhvr>
                                        <p:cTn id="7" dur="500"/>
                                        <p:tgtEl>
                                          <p:spTgt spid="153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2455863" y="1411288"/>
            <a:ext cx="5726112" cy="1093787"/>
          </a:xfrm>
        </p:spPr>
        <p:txBody>
          <a:bodyPr/>
          <a:lstStyle/>
          <a:p>
            <a:pPr marL="0" indent="0" algn="ctr">
              <a:buFont typeface="Arial" panose="020B0604020202020204" pitchFamily="34" charset="0"/>
              <a:buNone/>
              <a:defRPr/>
            </a:pPr>
            <a:r>
              <a:rPr lang="pl-PL" altLang="pl-PL" sz="2800" dirty="0" smtClean="0">
                <a:solidFill>
                  <a:srgbClr val="000000"/>
                </a:solidFill>
              </a:rPr>
              <a:t>Naturalne przyrodniczo/środowiskowe</a:t>
            </a:r>
          </a:p>
          <a:p>
            <a:pPr marL="0" indent="0" algn="ctr">
              <a:buFont typeface="Arial" panose="020B0604020202020204" pitchFamily="34" charset="0"/>
              <a:buNone/>
              <a:defRPr/>
            </a:pPr>
            <a:endParaRPr lang="pl-PL" altLang="pl-PL" sz="2800" dirty="0" smtClean="0">
              <a:solidFill>
                <a:srgbClr val="000000"/>
              </a:solidFill>
            </a:endParaRPr>
          </a:p>
        </p:txBody>
      </p:sp>
      <p:sp>
        <p:nvSpPr>
          <p:cNvPr id="7171"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4" name="pole tekstowe 3"/>
          <p:cNvSpPr txBox="1"/>
          <p:nvPr/>
        </p:nvSpPr>
        <p:spPr>
          <a:xfrm>
            <a:off x="2628900" y="641350"/>
            <a:ext cx="5715000"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buFont typeface="Arial" panose="020B0604020202020204" pitchFamily="34" charset="0"/>
              <a:buNone/>
              <a:defRPr/>
            </a:pPr>
            <a:r>
              <a:rPr lang="pl-PL" altLang="pl-PL" sz="3200" dirty="0"/>
              <a:t>Przyczyny wymierania</a:t>
            </a:r>
            <a:endParaRPr lang="pl-PL" altLang="pl-PL" sz="3200" dirty="0">
              <a:solidFill>
                <a:srgbClr val="000000"/>
              </a:solidFill>
            </a:endParaRPr>
          </a:p>
        </p:txBody>
      </p:sp>
      <p:pic>
        <p:nvPicPr>
          <p:cNvPr id="5" name="Picture 5" descr="arche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036391"/>
            <a:ext cx="2895600" cy="15669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pole tekstowe 2"/>
          <p:cNvSpPr txBox="1"/>
          <p:nvPr/>
        </p:nvSpPr>
        <p:spPr>
          <a:xfrm>
            <a:off x="2828926" y="4772124"/>
            <a:ext cx="5002741" cy="1384995"/>
          </a:xfrm>
          <a:prstGeom prst="rect">
            <a:avLst/>
          </a:prstGeom>
          <a:noFill/>
        </p:spPr>
        <p:txBody>
          <a:bodyPr wrap="square" rtlCol="0">
            <a:spAutoFit/>
          </a:bodyPr>
          <a:lstStyle/>
          <a:p>
            <a:pPr algn="ctr"/>
            <a:r>
              <a:rPr lang="pl-PL" sz="2800" b="1" dirty="0" smtClean="0">
                <a:solidFill>
                  <a:srgbClr val="FF0000"/>
                </a:solidFill>
              </a:rPr>
              <a:t>Antropogeniczne – związane z działalnością człowieka</a:t>
            </a:r>
            <a:endParaRPr lang="pl-PL" sz="2800" b="1" dirty="0">
              <a:solidFill>
                <a:srgbClr val="FF0000"/>
              </a:solidFill>
            </a:endParaRPr>
          </a:p>
        </p:txBody>
      </p:sp>
      <p:sp>
        <p:nvSpPr>
          <p:cNvPr id="6" name="pole tekstowe 5"/>
          <p:cNvSpPr txBox="1"/>
          <p:nvPr/>
        </p:nvSpPr>
        <p:spPr>
          <a:xfrm>
            <a:off x="4886325" y="2390775"/>
            <a:ext cx="2114550" cy="769441"/>
          </a:xfrm>
          <a:prstGeom prst="rect">
            <a:avLst/>
          </a:prstGeom>
          <a:noFill/>
        </p:spPr>
        <p:txBody>
          <a:bodyPr wrap="square" rtlCol="0">
            <a:spAutoFit/>
          </a:bodyPr>
          <a:lstStyle/>
          <a:p>
            <a:r>
              <a:rPr lang="pl-PL" sz="2800" b="1" dirty="0" smtClean="0"/>
              <a:t>▼</a:t>
            </a:r>
          </a:p>
          <a:p>
            <a:r>
              <a:rPr lang="pl-PL" sz="1600" b="1" dirty="0" smtClean="0"/>
              <a:t>         </a:t>
            </a:r>
            <a:r>
              <a:rPr lang="pl-PL" sz="1600" b="1" dirty="0" err="1" smtClean="0"/>
              <a:t>Archeopteryx</a:t>
            </a:r>
            <a:r>
              <a:rPr lang="pl-PL" sz="1600" b="1" dirty="0" smtClean="0"/>
              <a:t> </a:t>
            </a:r>
            <a:endParaRPr lang="pl-PL" sz="1600" b="1" dirty="0"/>
          </a:p>
        </p:txBody>
      </p:sp>
    </p:spTree>
    <p:extLst>
      <p:ext uri="{BB962C8B-B14F-4D97-AF65-F5344CB8AC3E}">
        <p14:creationId xmlns:p14="http://schemas.microsoft.com/office/powerpoint/2010/main" val="1159343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pic>
        <p:nvPicPr>
          <p:cNvPr id="10243" name="Picture 6" descr="dod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1325" y="1941514"/>
            <a:ext cx="5060950" cy="4373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pole tekstowe 2"/>
          <p:cNvSpPr txBox="1"/>
          <p:nvPr/>
        </p:nvSpPr>
        <p:spPr>
          <a:xfrm>
            <a:off x="2751138" y="273050"/>
            <a:ext cx="5402262" cy="4619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antropopresja bezpośrednia</a:t>
            </a:r>
            <a:endParaRPr lang="pl-PL" altLang="pl-PL" sz="2400" dirty="0"/>
          </a:p>
        </p:txBody>
      </p:sp>
      <p:sp>
        <p:nvSpPr>
          <p:cNvPr id="4" name="pole tekstowe 3"/>
          <p:cNvSpPr txBox="1"/>
          <p:nvPr/>
        </p:nvSpPr>
        <p:spPr>
          <a:xfrm>
            <a:off x="2751138" y="1068388"/>
            <a:ext cx="5402262" cy="369887"/>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pl-PL" altLang="pl-PL" b="1" dirty="0"/>
              <a:t>dront dodo</a:t>
            </a:r>
            <a:r>
              <a:rPr lang="pl-PL" altLang="pl-PL" dirty="0"/>
              <a:t> - </a:t>
            </a:r>
            <a:r>
              <a:rPr lang="pl-PL" altLang="pl-PL" i="1" dirty="0" err="1"/>
              <a:t>Raphus</a:t>
            </a:r>
            <a:r>
              <a:rPr lang="pl-PL" altLang="pl-PL" i="1" dirty="0"/>
              <a:t> </a:t>
            </a:r>
            <a:r>
              <a:rPr lang="pl-PL" altLang="pl-PL" i="1" dirty="0" err="1"/>
              <a:t>cucullatus</a:t>
            </a:r>
            <a:endParaRPr lang="pl-PL" altLang="pl-PL" dirty="0"/>
          </a:p>
        </p:txBody>
      </p:sp>
      <p:sp>
        <p:nvSpPr>
          <p:cNvPr id="2" name="pole tekstowe 1"/>
          <p:cNvSpPr txBox="1"/>
          <p:nvPr/>
        </p:nvSpPr>
        <p:spPr>
          <a:xfrm>
            <a:off x="3936999" y="6460898"/>
            <a:ext cx="4105275" cy="215444"/>
          </a:xfrm>
          <a:prstGeom prst="rect">
            <a:avLst/>
          </a:prstGeom>
          <a:noFill/>
        </p:spPr>
        <p:txBody>
          <a:bodyPr wrap="square" rtlCol="0">
            <a:spAutoFit/>
          </a:bodyPr>
          <a:lstStyle/>
          <a:p>
            <a:pPr algn="r"/>
            <a:r>
              <a:rPr lang="pl-PL" sz="800" dirty="0">
                <a:solidFill>
                  <a:srgbClr val="002060"/>
                </a:solidFill>
                <a:hlinkClick r:id="rId3"/>
              </a:rPr>
              <a:t>http://urloplandia.blogspot.com/2015/05/dront-dodo-urloplandia-noclegi-atrakcje.html</a:t>
            </a:r>
            <a:endParaRPr lang="pl-PL" sz="800" dirty="0">
              <a:solidFill>
                <a:srgbClr val="002060"/>
              </a:solidFill>
            </a:endParaRPr>
          </a:p>
        </p:txBody>
      </p:sp>
      <p:sp>
        <p:nvSpPr>
          <p:cNvPr id="5" name="pole tekstowe 4"/>
          <p:cNvSpPr txBox="1"/>
          <p:nvPr/>
        </p:nvSpPr>
        <p:spPr>
          <a:xfrm>
            <a:off x="944034" y="3387854"/>
            <a:ext cx="3219450" cy="2308324"/>
          </a:xfrm>
          <a:prstGeom prst="rect">
            <a:avLst/>
          </a:prstGeom>
          <a:solidFill>
            <a:srgbClr val="FF9900"/>
          </a:solidFill>
        </p:spPr>
        <p:txBody>
          <a:bodyPr wrap="square" rtlCol="0">
            <a:spAutoFit/>
          </a:bodyPr>
          <a:lstStyle/>
          <a:p>
            <a:r>
              <a:rPr lang="pl-PL" dirty="0" smtClean="0"/>
              <a:t>Rok odkrycia – 1598</a:t>
            </a:r>
          </a:p>
          <a:p>
            <a:r>
              <a:rPr lang="pl-PL" dirty="0" smtClean="0"/>
              <a:t>Rok zabicia ostatniego osobnika – 1662</a:t>
            </a:r>
          </a:p>
          <a:p>
            <a:r>
              <a:rPr lang="pl-PL" dirty="0" smtClean="0"/>
              <a:t>Endemiczny gatunek wyspy Mauritius wykorzystywany przez marynarzy jako żywe zapasy żywności na dalszą podróż</a:t>
            </a:r>
            <a:endParaRPr lang="pl-PL" dirty="0"/>
          </a:p>
        </p:txBody>
      </p:sp>
    </p:spTree>
    <p:extLst>
      <p:ext uri="{BB962C8B-B14F-4D97-AF65-F5344CB8AC3E}">
        <p14:creationId xmlns:p14="http://schemas.microsoft.com/office/powerpoint/2010/main" val="23599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fade">
                                      <p:cBhvr>
                                        <p:cTn id="12" dur="500"/>
                                        <p:tgtEl>
                                          <p:spTgt spid="102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pic>
        <p:nvPicPr>
          <p:cNvPr id="11268" name="Picture 4" descr="6a00d8341c630a53ef00e5543739278834-800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988" y="1810544"/>
            <a:ext cx="55245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bear%20p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5325" y="3567609"/>
            <a:ext cx="3368675" cy="223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ole tekstowe 2"/>
          <p:cNvSpPr txBox="1"/>
          <p:nvPr/>
        </p:nvSpPr>
        <p:spPr>
          <a:xfrm>
            <a:off x="3937794" y="1042796"/>
            <a:ext cx="3028950" cy="46166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buFont typeface="Arial" charset="0"/>
              <a:buNone/>
              <a:defRPr/>
            </a:pPr>
            <a:r>
              <a:rPr lang="pl-PL" altLang="pl-PL" sz="2400" b="1" dirty="0"/>
              <a:t>przykład bieżący</a:t>
            </a:r>
          </a:p>
        </p:txBody>
      </p:sp>
      <p:sp>
        <p:nvSpPr>
          <p:cNvPr id="7" name="pole tekstowe 6"/>
          <p:cNvSpPr txBox="1"/>
          <p:nvPr/>
        </p:nvSpPr>
        <p:spPr>
          <a:xfrm>
            <a:off x="2751138" y="273050"/>
            <a:ext cx="5402262" cy="4619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antropopresja bezpośrednia</a:t>
            </a:r>
            <a:endParaRPr lang="pl-PL" altLang="pl-PL" sz="2400" dirty="0"/>
          </a:p>
        </p:txBody>
      </p:sp>
      <p:sp>
        <p:nvSpPr>
          <p:cNvPr id="2" name="pole tekstowe 1"/>
          <p:cNvSpPr txBox="1"/>
          <p:nvPr/>
        </p:nvSpPr>
        <p:spPr>
          <a:xfrm>
            <a:off x="5775324" y="2644279"/>
            <a:ext cx="3368675" cy="923330"/>
          </a:xfrm>
          <a:prstGeom prst="rect">
            <a:avLst/>
          </a:prstGeom>
          <a:solidFill>
            <a:srgbClr val="FF9900"/>
          </a:solidFill>
        </p:spPr>
        <p:txBody>
          <a:bodyPr wrap="square" rtlCol="0">
            <a:spAutoFit/>
          </a:bodyPr>
          <a:lstStyle/>
          <a:p>
            <a:pPr algn="ctr"/>
            <a:r>
              <a:rPr lang="pl-PL" dirty="0" smtClean="0"/>
              <a:t>Woreczki żółciowe używane po wysuszeniu i sproszkowaniu do TCM lub TAM</a:t>
            </a:r>
            <a:endParaRPr lang="pl-PL" dirty="0"/>
          </a:p>
        </p:txBody>
      </p:sp>
    </p:spTree>
    <p:extLst>
      <p:ext uri="{BB962C8B-B14F-4D97-AF65-F5344CB8AC3E}">
        <p14:creationId xmlns:p14="http://schemas.microsoft.com/office/powerpoint/2010/main" val="112301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9"/>
                                        </p:tgtEl>
                                        <p:attrNameLst>
                                          <p:attrName>style.visibility</p:attrName>
                                        </p:attrNameLst>
                                      </p:cBhvr>
                                      <p:to>
                                        <p:strVal val="visible"/>
                                      </p:to>
                                    </p:set>
                                    <p:animEffect transition="in" filter="fade">
                                      <p:cBhvr>
                                        <p:cTn id="12" dur="500"/>
                                        <p:tgtEl>
                                          <p:spTgt spid="112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Motyw pakietu Office">
  <a:themeElements>
    <a:clrScheme name="MF_1">
      <a:dk1>
        <a:srgbClr val="000000"/>
      </a:dk1>
      <a:lt1>
        <a:srgbClr val="FFFFFF"/>
      </a:lt1>
      <a:dk2>
        <a:srgbClr val="919195"/>
      </a:dk2>
      <a:lt2>
        <a:srgbClr val="C9CACC"/>
      </a:lt2>
      <a:accent1>
        <a:srgbClr val="E31837"/>
      </a:accent1>
      <a:accent2>
        <a:srgbClr val="C9CACC"/>
      </a:accent2>
      <a:accent3>
        <a:srgbClr val="919195"/>
      </a:accent3>
      <a:accent4>
        <a:srgbClr val="ADAFB2"/>
      </a:accent4>
      <a:accent5>
        <a:srgbClr val="B5121B"/>
      </a:accent5>
      <a:accent6>
        <a:srgbClr val="EC7769"/>
      </a:accent6>
      <a:hlink>
        <a:srgbClr val="F7C6B9"/>
      </a:hlink>
      <a:folHlink>
        <a:srgbClr val="919195"/>
      </a:folHlink>
    </a:clrScheme>
    <a:fontScheme name="Office — klasyczny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2752</TotalTime>
  <Words>946</Words>
  <Application>Microsoft Office PowerPoint</Application>
  <PresentationFormat>Pokaz na ekranie (4:3)</PresentationFormat>
  <Paragraphs>198</Paragraphs>
  <Slides>26</Slides>
  <Notes>0</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26</vt:i4>
      </vt:variant>
    </vt:vector>
  </HeadingPairs>
  <TitlesOfParts>
    <vt:vector size="31" baseType="lpstr">
      <vt:lpstr>Arial</vt:lpstr>
      <vt:lpstr>Calibri</vt:lpstr>
      <vt:lpstr>Cambria</vt:lpstr>
      <vt:lpstr>Wingdings</vt:lpstr>
      <vt:lpstr>Motyw pakietu Office</vt:lpstr>
      <vt:lpstr>Prezentacja programu PowerPoint</vt:lpstr>
      <vt:lpstr>FORMY OCHRONY PRZYRODY</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Przepisy UE a CITES</vt:lpstr>
      <vt:lpstr>Naruszenie postanowień  CITES</vt:lpstr>
      <vt:lpstr>Zaistnienie czynu zabronionego…</vt:lpstr>
      <vt:lpstr>…w stosunku do okazu gatunku zagrożonego</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Okazy zagrożone</vt:lpstr>
      <vt:lpstr>Prezentacja programu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aiso</dc:creator>
  <cp:lastModifiedBy>Tusiński Rafał</cp:lastModifiedBy>
  <cp:revision>183</cp:revision>
  <dcterms:created xsi:type="dcterms:W3CDTF">2010-12-22T13:06:19Z</dcterms:created>
  <dcterms:modified xsi:type="dcterms:W3CDTF">2021-08-31T13:36:17Z</dcterms:modified>
</cp:coreProperties>
</file>